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10" r:id="rId3"/>
    <p:sldId id="273" r:id="rId4"/>
    <p:sldId id="312" r:id="rId5"/>
    <p:sldId id="277" r:id="rId6"/>
    <p:sldId id="329" r:id="rId7"/>
    <p:sldId id="316" r:id="rId8"/>
    <p:sldId id="279" r:id="rId9"/>
    <p:sldId id="284" r:id="rId10"/>
    <p:sldId id="318" r:id="rId11"/>
    <p:sldId id="330" r:id="rId12"/>
    <p:sldId id="283" r:id="rId13"/>
    <p:sldId id="285" r:id="rId14"/>
    <p:sldId id="289" r:id="rId15"/>
    <p:sldId id="321" r:id="rId16"/>
    <p:sldId id="327" r:id="rId17"/>
    <p:sldId id="328" r:id="rId18"/>
    <p:sldId id="320" r:id="rId19"/>
    <p:sldId id="314" r:id="rId20"/>
    <p:sldId id="315" r:id="rId21"/>
    <p:sldId id="324" r:id="rId22"/>
    <p:sldId id="305" r:id="rId23"/>
    <p:sldId id="331" r:id="rId24"/>
    <p:sldId id="332" r:id="rId25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00"/>
    <a:srgbClr val="FFFF00"/>
    <a:srgbClr val="0066CC"/>
    <a:srgbClr val="3366FF"/>
    <a:srgbClr val="1984CC"/>
    <a:srgbClr val="03136A"/>
    <a:srgbClr val="35759D"/>
    <a:srgbClr val="35B19D"/>
    <a:srgbClr val="B3D3EA"/>
    <a:srgbClr val="78ADC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611" autoAdjust="0"/>
    <p:restoredTop sz="99457" autoAdjust="0"/>
  </p:normalViewPr>
  <p:slideViewPr>
    <p:cSldViewPr>
      <p:cViewPr varScale="1">
        <p:scale>
          <a:sx n="72" d="100"/>
          <a:sy n="72" d="100"/>
        </p:scale>
        <p:origin x="-140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1998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view3D>
      <c:rotX val="30"/>
      <c:perspective val="30"/>
    </c:view3D>
    <c:plotArea>
      <c:layout/>
      <c:pie3DChart>
        <c:varyColors val="1"/>
        <c:ser>
          <c:idx val="0"/>
          <c:order val="0"/>
          <c:dPt>
            <c:idx val="0"/>
            <c:spPr>
              <a:solidFill>
                <a:schemeClr val="bg1">
                  <a:lumMod val="75000"/>
                </a:schemeClr>
              </a:solidFill>
            </c:spPr>
          </c:dPt>
          <c:dPt>
            <c:idx val="1"/>
            <c:spPr>
              <a:solidFill>
                <a:srgbClr val="00B050"/>
              </a:solidFill>
            </c:spPr>
          </c:dPt>
          <c:dPt>
            <c:idx val="2"/>
            <c:spPr>
              <a:solidFill>
                <a:srgbClr val="FF3300"/>
              </a:solidFill>
            </c:spPr>
          </c:dPt>
          <c:cat>
            <c:strRef>
              <c:f>Sheet1!$A$1:$A$3</c:f>
              <c:strCache>
                <c:ptCount val="3"/>
                <c:pt idx="0">
                  <c:v>별생각없다</c:v>
                </c:pt>
                <c:pt idx="1">
                  <c:v>만족한다</c:v>
                </c:pt>
                <c:pt idx="2">
                  <c:v>불만족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25.5</c:v>
                </c:pt>
                <c:pt idx="1">
                  <c:v>20.399999999999999</c:v>
                </c:pt>
                <c:pt idx="2">
                  <c:v>54.1</c:v>
                </c:pt>
              </c:numCache>
            </c:numRef>
          </c:val>
        </c:ser>
      </c:pie3DChart>
    </c:plotArea>
    <c:legend>
      <c:legendPos val="r"/>
      <c:layout/>
    </c:legend>
    <c:plotVisOnly val="1"/>
    <c:dispBlanksAs val="zero"/>
  </c:chart>
  <c:txPr>
    <a:bodyPr/>
    <a:lstStyle/>
    <a:p>
      <a:pPr>
        <a:defRPr sz="1400"/>
      </a:pPr>
      <a:endParaRPr lang="ko-KR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E3313F-FBCB-4141-9BF0-67DDF7FAAB3B}" type="doc">
      <dgm:prSet loTypeId="urn:microsoft.com/office/officeart/2005/8/layout/radial6" loCatId="cycle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pPr latinLnBrk="1"/>
          <a:endParaRPr lang="ko-KR" altLang="en-US"/>
        </a:p>
      </dgm:t>
    </dgm:pt>
    <dgm:pt modelId="{96274433-0DE2-45CE-B45E-B5731E8C1D5F}">
      <dgm:prSet phldrT="[텍스트]"/>
      <dgm:spPr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165100" prst="coolSlant"/>
        </a:sp3d>
      </dgm:spPr>
      <dgm:t>
        <a:bodyPr/>
        <a:lstStyle/>
        <a:p>
          <a:pPr latinLnBrk="1"/>
          <a:r>
            <a:rPr lang="en-US" altLang="ko-KR" b="1" smtClean="0">
              <a:latin typeface="맑은 고딕" pitchFamily="50" charset="-127"/>
              <a:ea typeface="맑은 고딕" pitchFamily="50" charset="-127"/>
            </a:rPr>
            <a:t>Orchestra</a:t>
          </a:r>
          <a:endParaRPr lang="ko-KR" altLang="en-US" b="1">
            <a:latin typeface="맑은 고딕" pitchFamily="50" charset="-127"/>
            <a:ea typeface="맑은 고딕" pitchFamily="50" charset="-127"/>
          </a:endParaRPr>
        </a:p>
      </dgm:t>
    </dgm:pt>
    <dgm:pt modelId="{F222307A-BEA9-4927-9B98-9F750AA48778}" type="parTrans" cxnId="{2B3440C0-9439-44EE-B655-5ADD7A55B395}">
      <dgm:prSet/>
      <dgm:spPr/>
      <dgm:t>
        <a:bodyPr/>
        <a:lstStyle/>
        <a:p>
          <a:pPr latinLnBrk="1"/>
          <a:endParaRPr lang="ko-KR" altLang="en-US"/>
        </a:p>
      </dgm:t>
    </dgm:pt>
    <dgm:pt modelId="{AC35B8B9-ED23-468D-830B-DC3914030687}" type="sibTrans" cxnId="{2B3440C0-9439-44EE-B655-5ADD7A55B395}">
      <dgm:prSet/>
      <dgm:spPr/>
      <dgm:t>
        <a:bodyPr/>
        <a:lstStyle/>
        <a:p>
          <a:pPr latinLnBrk="1"/>
          <a:endParaRPr lang="ko-KR" altLang="en-US"/>
        </a:p>
      </dgm:t>
    </dgm:pt>
    <dgm:pt modelId="{1AEE4CCD-FEBE-4F66-A347-47854DFA0FA6}">
      <dgm:prSet phldrT="[텍스트]" custT="1"/>
      <dgm:spPr>
        <a:gradFill rotWithShape="0">
          <a:gsLst>
            <a:gs pos="0">
              <a:schemeClr val="bg2">
                <a:lumMod val="75000"/>
                <a:lumOff val="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 lIns="7200" tIns="7200" rIns="7200" bIns="7200"/>
        <a:lstStyle/>
        <a:p>
          <a:pPr latinLnBrk="1"/>
          <a:r>
            <a:rPr lang="ko-KR" altLang="en-US" sz="2000" b="1" err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>퍼실리테이션</a:t>
          </a:r>
          <a:r>
            <a:rPr lang="en-US" altLang="ko-KR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/>
          </a:r>
          <a:br>
            <a:rPr lang="en-US" altLang="ko-KR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</a:br>
          <a:r>
            <a:rPr lang="ko-KR" altLang="en-US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>적용</a:t>
          </a:r>
          <a:endParaRPr lang="ko-KR" altLang="en-US" sz="2000" b="1">
            <a:solidFill>
              <a:srgbClr val="000000"/>
            </a:solidFill>
            <a:latin typeface="맑은 고딕" pitchFamily="50" charset="-127"/>
            <a:ea typeface="맑은 고딕" pitchFamily="50" charset="-127"/>
          </a:endParaRPr>
        </a:p>
      </dgm:t>
    </dgm:pt>
    <dgm:pt modelId="{9A74D6BD-8DBF-410C-8C85-384ABA3A3F9D}" type="parTrans" cxnId="{2AB55526-098E-4F38-B859-968872E7ED19}">
      <dgm:prSet/>
      <dgm:spPr/>
      <dgm:t>
        <a:bodyPr/>
        <a:lstStyle/>
        <a:p>
          <a:pPr latinLnBrk="1"/>
          <a:endParaRPr lang="ko-KR" altLang="en-US"/>
        </a:p>
      </dgm:t>
    </dgm:pt>
    <dgm:pt modelId="{699EAD38-117C-442B-8644-6DD9ADB4B7B8}" type="sibTrans" cxnId="{2AB55526-098E-4F38-B859-968872E7ED19}">
      <dgm:prSet/>
      <dgm:spPr/>
      <dgm:t>
        <a:bodyPr/>
        <a:lstStyle/>
        <a:p>
          <a:pPr latinLnBrk="1"/>
          <a:endParaRPr lang="ko-KR" altLang="en-US"/>
        </a:p>
      </dgm:t>
    </dgm:pt>
    <dgm:pt modelId="{670A283B-3689-47A7-A497-6BC52F0D986C}">
      <dgm:prSet phldrT="[텍스트]" custT="1"/>
      <dgm:spPr>
        <a:gradFill rotWithShape="0">
          <a:gsLst>
            <a:gs pos="0">
              <a:schemeClr val="bg2">
                <a:lumMod val="75000"/>
                <a:lumOff val="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 lIns="7200" tIns="7200" rIns="7200" bIns="7200"/>
        <a:lstStyle/>
        <a:p>
          <a:pPr latinLnBrk="1"/>
          <a:r>
            <a:rPr lang="ko-KR" altLang="en-US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>전자화된</a:t>
          </a:r>
          <a:r>
            <a:rPr lang="en-US" altLang="ko-KR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/>
          </a:r>
          <a:br>
            <a:rPr lang="en-US" altLang="ko-KR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</a:br>
          <a:r>
            <a:rPr lang="ko-KR" altLang="en-US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>회의 도구 제공</a:t>
          </a:r>
          <a:endParaRPr lang="ko-KR" altLang="en-US" sz="2000" b="1">
            <a:solidFill>
              <a:srgbClr val="000000"/>
            </a:solidFill>
            <a:latin typeface="맑은 고딕" pitchFamily="50" charset="-127"/>
            <a:ea typeface="맑은 고딕" pitchFamily="50" charset="-127"/>
          </a:endParaRPr>
        </a:p>
      </dgm:t>
    </dgm:pt>
    <dgm:pt modelId="{751A7D5A-D48E-4283-AD47-9B673BB3883B}" type="parTrans" cxnId="{D6F0B491-6299-411D-8137-D6C9DC5D4837}">
      <dgm:prSet/>
      <dgm:spPr/>
      <dgm:t>
        <a:bodyPr/>
        <a:lstStyle/>
        <a:p>
          <a:pPr latinLnBrk="1"/>
          <a:endParaRPr lang="ko-KR" altLang="en-US"/>
        </a:p>
      </dgm:t>
    </dgm:pt>
    <dgm:pt modelId="{04CFB424-9E29-47B5-9CB4-08C611DD602D}" type="sibTrans" cxnId="{D6F0B491-6299-411D-8137-D6C9DC5D4837}">
      <dgm:prSet/>
      <dgm:spPr/>
      <dgm:t>
        <a:bodyPr/>
        <a:lstStyle/>
        <a:p>
          <a:pPr latinLnBrk="1"/>
          <a:endParaRPr lang="ko-KR" altLang="en-US"/>
        </a:p>
      </dgm:t>
    </dgm:pt>
    <dgm:pt modelId="{9C81E1F4-7663-4BE3-9C2C-D6C03FE7054D}">
      <dgm:prSet phldrT="[텍스트]" custT="1"/>
      <dgm:spPr>
        <a:gradFill rotWithShape="0">
          <a:gsLst>
            <a:gs pos="0">
              <a:schemeClr val="bg2">
                <a:lumMod val="75000"/>
                <a:lumOff val="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 lIns="7200" tIns="7200" rIns="7200" bIns="7200"/>
        <a:lstStyle/>
        <a:p>
          <a:pPr latinLnBrk="1"/>
          <a:r>
            <a:rPr lang="ko-KR" altLang="en-US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>회의록 생성 및 공유 기능 제공</a:t>
          </a:r>
          <a:endParaRPr lang="ko-KR" altLang="en-US" sz="2000" b="1">
            <a:solidFill>
              <a:srgbClr val="000000"/>
            </a:solidFill>
            <a:latin typeface="맑은 고딕" pitchFamily="50" charset="-127"/>
            <a:ea typeface="맑은 고딕" pitchFamily="50" charset="-127"/>
          </a:endParaRPr>
        </a:p>
      </dgm:t>
    </dgm:pt>
    <dgm:pt modelId="{16A81671-AE59-4046-AAC6-6FB7B09AE21D}" type="parTrans" cxnId="{8613BA38-49AE-46D1-93DB-4671E99256E0}">
      <dgm:prSet/>
      <dgm:spPr/>
      <dgm:t>
        <a:bodyPr/>
        <a:lstStyle/>
        <a:p>
          <a:pPr latinLnBrk="1"/>
          <a:endParaRPr lang="ko-KR" altLang="en-US"/>
        </a:p>
      </dgm:t>
    </dgm:pt>
    <dgm:pt modelId="{D26F06BE-97DC-404E-A174-C19AE6372337}" type="sibTrans" cxnId="{8613BA38-49AE-46D1-93DB-4671E99256E0}">
      <dgm:prSet/>
      <dgm:spPr/>
      <dgm:t>
        <a:bodyPr/>
        <a:lstStyle/>
        <a:p>
          <a:pPr latinLnBrk="1"/>
          <a:endParaRPr lang="ko-KR" altLang="en-US"/>
        </a:p>
      </dgm:t>
    </dgm:pt>
    <dgm:pt modelId="{2BC428BC-9C12-4401-BB18-5FEB4D95747A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70537030-19C2-4DC9-B5EC-5A0F7946AE39}" type="parTrans" cxnId="{AA0BADA0-16E5-4D88-B8D6-89A342E18B50}">
      <dgm:prSet/>
      <dgm:spPr/>
      <dgm:t>
        <a:bodyPr/>
        <a:lstStyle/>
        <a:p>
          <a:pPr latinLnBrk="1"/>
          <a:endParaRPr lang="ko-KR" altLang="en-US"/>
        </a:p>
      </dgm:t>
    </dgm:pt>
    <dgm:pt modelId="{9489702A-7D9A-4C01-A56C-25231FCB14DE}" type="sibTrans" cxnId="{AA0BADA0-16E5-4D88-B8D6-89A342E18B50}">
      <dgm:prSet/>
      <dgm:spPr/>
      <dgm:t>
        <a:bodyPr/>
        <a:lstStyle/>
        <a:p>
          <a:pPr latinLnBrk="1"/>
          <a:endParaRPr lang="ko-KR" altLang="en-US"/>
        </a:p>
      </dgm:t>
    </dgm:pt>
    <dgm:pt modelId="{6E296D33-B3A7-4B34-8CB5-6A58DCB0DFF1}">
      <dgm:prSet phldrT="[텍스트]" custT="1"/>
      <dgm:spPr>
        <a:gradFill rotWithShape="0">
          <a:gsLst>
            <a:gs pos="0">
              <a:schemeClr val="bg2">
                <a:lumMod val="75000"/>
                <a:lumOff val="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 lIns="7200" tIns="7200" rIns="7200" bIns="7200"/>
        <a:lstStyle/>
        <a:p>
          <a:pPr latinLnBrk="1"/>
          <a:r>
            <a:rPr lang="ko-KR" altLang="en-US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>평가</a:t>
          </a:r>
          <a:r>
            <a:rPr lang="en-US" altLang="ko-KR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>/</a:t>
          </a:r>
          <a:r>
            <a:rPr lang="ko-KR" altLang="en-US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>보상 시스템</a:t>
          </a:r>
          <a:endParaRPr lang="ko-KR" altLang="en-US" sz="2000" b="1">
            <a:solidFill>
              <a:srgbClr val="000000"/>
            </a:solidFill>
            <a:latin typeface="맑은 고딕" pitchFamily="50" charset="-127"/>
            <a:ea typeface="맑은 고딕" pitchFamily="50" charset="-127"/>
          </a:endParaRPr>
        </a:p>
      </dgm:t>
    </dgm:pt>
    <dgm:pt modelId="{7A7FEC90-7F12-4BC3-9850-AE7BD0052F50}" type="parTrans" cxnId="{0D5A3D9C-D0B7-4E37-897F-945B3B80A966}">
      <dgm:prSet/>
      <dgm:spPr/>
      <dgm:t>
        <a:bodyPr/>
        <a:lstStyle/>
        <a:p>
          <a:pPr latinLnBrk="1"/>
          <a:endParaRPr lang="ko-KR" altLang="en-US"/>
        </a:p>
      </dgm:t>
    </dgm:pt>
    <dgm:pt modelId="{A0887E06-5619-44D5-8CF9-57E92485A290}" type="sibTrans" cxnId="{0D5A3D9C-D0B7-4E37-897F-945B3B80A966}">
      <dgm:prSet/>
      <dgm:spPr/>
      <dgm:t>
        <a:bodyPr/>
        <a:lstStyle/>
        <a:p>
          <a:pPr latinLnBrk="1"/>
          <a:endParaRPr lang="ko-KR" altLang="en-US"/>
        </a:p>
      </dgm:t>
    </dgm:pt>
    <dgm:pt modelId="{1871F147-D85D-40C0-A53F-A971BA712824}">
      <dgm:prSet phldrT="[텍스트]" custT="1"/>
      <dgm:spPr>
        <a:gradFill rotWithShape="0">
          <a:gsLst>
            <a:gs pos="0">
              <a:schemeClr val="bg2">
                <a:lumMod val="75000"/>
                <a:lumOff val="25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 lIns="7200" tIns="7200" rIns="7200" bIns="7200"/>
        <a:lstStyle/>
        <a:p>
          <a:pPr latinLnBrk="1"/>
          <a:r>
            <a:rPr lang="ko-KR" altLang="en-US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>회의 도구 제작을 위한 </a:t>
          </a:r>
          <a:r>
            <a:rPr lang="en-US" altLang="ko-KR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>API </a:t>
          </a:r>
          <a:r>
            <a:rPr lang="ko-KR" altLang="en-US" sz="2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rPr>
            <a:t>제공</a:t>
          </a:r>
          <a:endParaRPr lang="ko-KR" altLang="en-US" sz="2000" b="1">
            <a:solidFill>
              <a:srgbClr val="000000"/>
            </a:solidFill>
            <a:latin typeface="맑은 고딕" pitchFamily="50" charset="-127"/>
            <a:ea typeface="맑은 고딕" pitchFamily="50" charset="-127"/>
          </a:endParaRPr>
        </a:p>
      </dgm:t>
    </dgm:pt>
    <dgm:pt modelId="{31C39BA7-83C0-4445-A389-1ECBFAD11A95}" type="parTrans" cxnId="{F54AFCB1-2DFB-41D0-8D12-54D5C5212B83}">
      <dgm:prSet/>
      <dgm:spPr/>
      <dgm:t>
        <a:bodyPr/>
        <a:lstStyle/>
        <a:p>
          <a:pPr latinLnBrk="1"/>
          <a:endParaRPr lang="ko-KR" altLang="en-US"/>
        </a:p>
      </dgm:t>
    </dgm:pt>
    <dgm:pt modelId="{DE807883-1C3D-4B08-980B-D6DE286FBD5F}" type="sibTrans" cxnId="{F54AFCB1-2DFB-41D0-8D12-54D5C5212B83}">
      <dgm:prSet/>
      <dgm:spPr/>
      <dgm:t>
        <a:bodyPr/>
        <a:lstStyle/>
        <a:p>
          <a:pPr latinLnBrk="1"/>
          <a:endParaRPr lang="ko-KR" altLang="en-US"/>
        </a:p>
      </dgm:t>
    </dgm:pt>
    <dgm:pt modelId="{A823A0C9-1AC3-4867-8762-F69D41754BD2}" type="pres">
      <dgm:prSet presAssocID="{1DE3313F-FBCB-4141-9BF0-67DDF7FAAB3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F511D9-3481-402B-8B38-9E6D83756B47}" type="pres">
      <dgm:prSet presAssocID="{96274433-0DE2-45CE-B45E-B5731E8C1D5F}" presName="centerShape" presStyleLbl="node0" presStyleIdx="0" presStyleCnt="1" custScaleX="79507" custScaleY="64565" custLinFactNeighborY="4050"/>
      <dgm:spPr/>
      <dgm:t>
        <a:bodyPr/>
        <a:lstStyle/>
        <a:p>
          <a:pPr latinLnBrk="1"/>
          <a:endParaRPr lang="ko-KR" altLang="en-US"/>
        </a:p>
      </dgm:t>
    </dgm:pt>
    <dgm:pt modelId="{5634A3EB-3379-4DF9-B7F6-88301166E846}" type="pres">
      <dgm:prSet presAssocID="{1AEE4CCD-FEBE-4F66-A347-47854DFA0FA6}" presName="node" presStyleLbl="node1" presStyleIdx="0" presStyleCnt="5" custScaleX="239007" custScaleY="122427" custRadScaleRad="10260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2BFEA8-1BDD-4113-84B6-4CF8F033F360}" type="pres">
      <dgm:prSet presAssocID="{1AEE4CCD-FEBE-4F66-A347-47854DFA0FA6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7D042888-5AAD-4490-818E-7D495852118D}" type="pres">
      <dgm:prSet presAssocID="{699EAD38-117C-442B-8644-6DD9ADB4B7B8}" presName="sibTrans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87DC61E-8022-409D-AD77-C490B893D570}" type="pres">
      <dgm:prSet presAssocID="{670A283B-3689-47A7-A497-6BC52F0D986C}" presName="node" presStyleLbl="node1" presStyleIdx="1" presStyleCnt="5" custScaleX="239007" custScaleY="122427" custRadScaleRad="120936" custRadScaleInc="3586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F3ECD6-3011-4A71-B743-01DC9DF93F0C}" type="pres">
      <dgm:prSet presAssocID="{670A283B-3689-47A7-A497-6BC52F0D986C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8087EC14-92EE-481F-BA6E-78659E155574}" type="pres">
      <dgm:prSet presAssocID="{04CFB424-9E29-47B5-9CB4-08C611DD602D}" presName="sibTrans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538AAEA5-406A-4DE5-A666-9CF6606686E6}" type="pres">
      <dgm:prSet presAssocID="{6E296D33-B3A7-4B34-8CB5-6A58DCB0DFF1}" presName="node" presStyleLbl="node1" presStyleIdx="2" presStyleCnt="5" custScaleX="239007" custScaleY="122427" custRadScaleRad="120327" custRadScaleInc="-4897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8BE36F-E53A-403E-A3A0-EE6337A2868E}" type="pres">
      <dgm:prSet presAssocID="{6E296D33-B3A7-4B34-8CB5-6A58DCB0DFF1}" presName="dummy" presStyleCnt="0"/>
      <dgm:spPr/>
    </dgm:pt>
    <dgm:pt modelId="{0B981818-0F32-4189-BA40-A98059450F7C}" type="pres">
      <dgm:prSet presAssocID="{A0887E06-5619-44D5-8CF9-57E92485A290}" presName="sibTrans" presStyleLbl="sibTrans2D1" presStyleIdx="2" presStyleCnt="5" custLinFactNeighborY="-2772"/>
      <dgm:spPr/>
      <dgm:t>
        <a:bodyPr/>
        <a:lstStyle/>
        <a:p>
          <a:pPr latinLnBrk="1"/>
          <a:endParaRPr lang="ko-KR" altLang="en-US"/>
        </a:p>
      </dgm:t>
    </dgm:pt>
    <dgm:pt modelId="{51FB633D-E7C0-449D-99A3-818C20949894}" type="pres">
      <dgm:prSet presAssocID="{9C81E1F4-7663-4BE3-9C2C-D6C03FE7054D}" presName="node" presStyleLbl="node1" presStyleIdx="3" presStyleCnt="5" custScaleX="239007" custScaleY="122427" custRadScaleRad="119061" custRadScaleInc="4665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EE0659-CF4A-4C86-AD11-5274914FCE6D}" type="pres">
      <dgm:prSet presAssocID="{9C81E1F4-7663-4BE3-9C2C-D6C03FE7054D}" presName="dummy" presStyleCnt="0"/>
      <dgm:spPr/>
      <dgm:t>
        <a:bodyPr/>
        <a:lstStyle/>
        <a:p>
          <a:pPr latinLnBrk="1"/>
          <a:endParaRPr lang="ko-KR" altLang="en-US"/>
        </a:p>
      </dgm:t>
    </dgm:pt>
    <dgm:pt modelId="{4F339640-403F-4DC5-B434-0E06063E79A5}" type="pres">
      <dgm:prSet presAssocID="{D26F06BE-97DC-404E-A174-C19AE6372337}" presName="sibTrans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54EBF6E3-EB83-4965-A14C-DF8FD6DE1F24}" type="pres">
      <dgm:prSet presAssocID="{1871F147-D85D-40C0-A53F-A971BA712824}" presName="node" presStyleLbl="node1" presStyleIdx="4" presStyleCnt="5" custScaleX="239007" custScaleY="122427" custRadScaleRad="120936" custRadScaleInc="-3586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96838D-893F-471D-9F4A-B42056E9A0B1}" type="pres">
      <dgm:prSet presAssocID="{1871F147-D85D-40C0-A53F-A971BA712824}" presName="dummy" presStyleCnt="0"/>
      <dgm:spPr/>
    </dgm:pt>
    <dgm:pt modelId="{CCBBBDCD-590F-49D4-97B2-C6BE192BD0F4}" type="pres">
      <dgm:prSet presAssocID="{DE807883-1C3D-4B08-980B-D6DE286FBD5F}" presName="sibTrans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11F5F220-F71D-4AE9-9C27-4591872C55DE}" type="presOf" srcId="{A0887E06-5619-44D5-8CF9-57E92485A290}" destId="{0B981818-0F32-4189-BA40-A98059450F7C}" srcOrd="0" destOrd="0" presId="urn:microsoft.com/office/officeart/2005/8/layout/radial6"/>
    <dgm:cxn modelId="{E3AB8F90-5720-4130-9E5C-C24A8357050D}" type="presOf" srcId="{D26F06BE-97DC-404E-A174-C19AE6372337}" destId="{4F339640-403F-4DC5-B434-0E06063E79A5}" srcOrd="0" destOrd="0" presId="urn:microsoft.com/office/officeart/2005/8/layout/radial6"/>
    <dgm:cxn modelId="{31C5AF9B-CA1E-49E3-AEFB-C347C688D4F2}" type="presOf" srcId="{670A283B-3689-47A7-A497-6BC52F0D986C}" destId="{F87DC61E-8022-409D-AD77-C490B893D570}" srcOrd="0" destOrd="0" presId="urn:microsoft.com/office/officeart/2005/8/layout/radial6"/>
    <dgm:cxn modelId="{C517B57A-AEA9-4EE1-9DF7-7561241AC344}" type="presOf" srcId="{DE807883-1C3D-4B08-980B-D6DE286FBD5F}" destId="{CCBBBDCD-590F-49D4-97B2-C6BE192BD0F4}" srcOrd="0" destOrd="0" presId="urn:microsoft.com/office/officeart/2005/8/layout/radial6"/>
    <dgm:cxn modelId="{AA0BADA0-16E5-4D88-B8D6-89A342E18B50}" srcId="{1DE3313F-FBCB-4141-9BF0-67DDF7FAAB3B}" destId="{2BC428BC-9C12-4401-BB18-5FEB4D95747A}" srcOrd="1" destOrd="0" parTransId="{70537030-19C2-4DC9-B5EC-5A0F7946AE39}" sibTransId="{9489702A-7D9A-4C01-A56C-25231FCB14DE}"/>
    <dgm:cxn modelId="{0D5A3D9C-D0B7-4E37-897F-945B3B80A966}" srcId="{96274433-0DE2-45CE-B45E-B5731E8C1D5F}" destId="{6E296D33-B3A7-4B34-8CB5-6A58DCB0DFF1}" srcOrd="2" destOrd="0" parTransId="{7A7FEC90-7F12-4BC3-9850-AE7BD0052F50}" sibTransId="{A0887E06-5619-44D5-8CF9-57E92485A290}"/>
    <dgm:cxn modelId="{D6F0B491-6299-411D-8137-D6C9DC5D4837}" srcId="{96274433-0DE2-45CE-B45E-B5731E8C1D5F}" destId="{670A283B-3689-47A7-A497-6BC52F0D986C}" srcOrd="1" destOrd="0" parTransId="{751A7D5A-D48E-4283-AD47-9B673BB3883B}" sibTransId="{04CFB424-9E29-47B5-9CB4-08C611DD602D}"/>
    <dgm:cxn modelId="{8613BA38-49AE-46D1-93DB-4671E99256E0}" srcId="{96274433-0DE2-45CE-B45E-B5731E8C1D5F}" destId="{9C81E1F4-7663-4BE3-9C2C-D6C03FE7054D}" srcOrd="3" destOrd="0" parTransId="{16A81671-AE59-4046-AAC6-6FB7B09AE21D}" sibTransId="{D26F06BE-97DC-404E-A174-C19AE6372337}"/>
    <dgm:cxn modelId="{FE23B19D-9B64-4F2E-A745-B57D54E89A2F}" type="presOf" srcId="{1871F147-D85D-40C0-A53F-A971BA712824}" destId="{54EBF6E3-EB83-4965-A14C-DF8FD6DE1F24}" srcOrd="0" destOrd="0" presId="urn:microsoft.com/office/officeart/2005/8/layout/radial6"/>
    <dgm:cxn modelId="{2AB55526-098E-4F38-B859-968872E7ED19}" srcId="{96274433-0DE2-45CE-B45E-B5731E8C1D5F}" destId="{1AEE4CCD-FEBE-4F66-A347-47854DFA0FA6}" srcOrd="0" destOrd="0" parTransId="{9A74D6BD-8DBF-410C-8C85-384ABA3A3F9D}" sibTransId="{699EAD38-117C-442B-8644-6DD9ADB4B7B8}"/>
    <dgm:cxn modelId="{D253A29C-4BEF-465E-9444-8463C0B7CD37}" type="presOf" srcId="{1AEE4CCD-FEBE-4F66-A347-47854DFA0FA6}" destId="{5634A3EB-3379-4DF9-B7F6-88301166E846}" srcOrd="0" destOrd="0" presId="urn:microsoft.com/office/officeart/2005/8/layout/radial6"/>
    <dgm:cxn modelId="{120B175D-664F-4750-A0FC-9BD1086A5769}" type="presOf" srcId="{96274433-0DE2-45CE-B45E-B5731E8C1D5F}" destId="{8EF511D9-3481-402B-8B38-9E6D83756B47}" srcOrd="0" destOrd="0" presId="urn:microsoft.com/office/officeart/2005/8/layout/radial6"/>
    <dgm:cxn modelId="{4225FC88-161D-4DC0-AC18-92CFCBF73CC9}" type="presOf" srcId="{6E296D33-B3A7-4B34-8CB5-6A58DCB0DFF1}" destId="{538AAEA5-406A-4DE5-A666-9CF6606686E6}" srcOrd="0" destOrd="0" presId="urn:microsoft.com/office/officeart/2005/8/layout/radial6"/>
    <dgm:cxn modelId="{01A42846-3C7F-4F00-A711-832573415020}" type="presOf" srcId="{1DE3313F-FBCB-4141-9BF0-67DDF7FAAB3B}" destId="{A823A0C9-1AC3-4867-8762-F69D41754BD2}" srcOrd="0" destOrd="0" presId="urn:microsoft.com/office/officeart/2005/8/layout/radial6"/>
    <dgm:cxn modelId="{CDA27E7B-D4F9-450F-BB13-D96F9D481FD7}" type="presOf" srcId="{04CFB424-9E29-47B5-9CB4-08C611DD602D}" destId="{8087EC14-92EE-481F-BA6E-78659E155574}" srcOrd="0" destOrd="0" presId="urn:microsoft.com/office/officeart/2005/8/layout/radial6"/>
    <dgm:cxn modelId="{F54AFCB1-2DFB-41D0-8D12-54D5C5212B83}" srcId="{96274433-0DE2-45CE-B45E-B5731E8C1D5F}" destId="{1871F147-D85D-40C0-A53F-A971BA712824}" srcOrd="4" destOrd="0" parTransId="{31C39BA7-83C0-4445-A389-1ECBFAD11A95}" sibTransId="{DE807883-1C3D-4B08-980B-D6DE286FBD5F}"/>
    <dgm:cxn modelId="{164AAA61-655B-4E7B-A80D-CE24AFA50CAD}" type="presOf" srcId="{699EAD38-117C-442B-8644-6DD9ADB4B7B8}" destId="{7D042888-5AAD-4490-818E-7D495852118D}" srcOrd="0" destOrd="0" presId="urn:microsoft.com/office/officeart/2005/8/layout/radial6"/>
    <dgm:cxn modelId="{2B3440C0-9439-44EE-B655-5ADD7A55B395}" srcId="{1DE3313F-FBCB-4141-9BF0-67DDF7FAAB3B}" destId="{96274433-0DE2-45CE-B45E-B5731E8C1D5F}" srcOrd="0" destOrd="0" parTransId="{F222307A-BEA9-4927-9B98-9F750AA48778}" sibTransId="{AC35B8B9-ED23-468D-830B-DC3914030687}"/>
    <dgm:cxn modelId="{5CE8CFC2-AA39-4452-B6AD-2D935278CB9C}" type="presOf" srcId="{9C81E1F4-7663-4BE3-9C2C-D6C03FE7054D}" destId="{51FB633D-E7C0-449D-99A3-818C20949894}" srcOrd="0" destOrd="0" presId="urn:microsoft.com/office/officeart/2005/8/layout/radial6"/>
    <dgm:cxn modelId="{C0D09FDF-9F63-4689-92AF-F849ED577C75}" type="presParOf" srcId="{A823A0C9-1AC3-4867-8762-F69D41754BD2}" destId="{8EF511D9-3481-402B-8B38-9E6D83756B47}" srcOrd="0" destOrd="0" presId="urn:microsoft.com/office/officeart/2005/8/layout/radial6"/>
    <dgm:cxn modelId="{B9FE7ED5-0575-43E3-9E0D-6F04466DC5FE}" type="presParOf" srcId="{A823A0C9-1AC3-4867-8762-F69D41754BD2}" destId="{5634A3EB-3379-4DF9-B7F6-88301166E846}" srcOrd="1" destOrd="0" presId="urn:microsoft.com/office/officeart/2005/8/layout/radial6"/>
    <dgm:cxn modelId="{D463853A-B416-427D-8900-67EA824BAE88}" type="presParOf" srcId="{A823A0C9-1AC3-4867-8762-F69D41754BD2}" destId="{3E2BFEA8-1BDD-4113-84B6-4CF8F033F360}" srcOrd="2" destOrd="0" presId="urn:microsoft.com/office/officeart/2005/8/layout/radial6"/>
    <dgm:cxn modelId="{D6F41862-2129-43FC-9CD4-43C3E104F0A7}" type="presParOf" srcId="{A823A0C9-1AC3-4867-8762-F69D41754BD2}" destId="{7D042888-5AAD-4490-818E-7D495852118D}" srcOrd="3" destOrd="0" presId="urn:microsoft.com/office/officeart/2005/8/layout/radial6"/>
    <dgm:cxn modelId="{58A04025-0489-4A0C-BE76-9C15A828F5D7}" type="presParOf" srcId="{A823A0C9-1AC3-4867-8762-F69D41754BD2}" destId="{F87DC61E-8022-409D-AD77-C490B893D570}" srcOrd="4" destOrd="0" presId="urn:microsoft.com/office/officeart/2005/8/layout/radial6"/>
    <dgm:cxn modelId="{2D635C21-1FE4-4970-A68D-9C42F82A891A}" type="presParOf" srcId="{A823A0C9-1AC3-4867-8762-F69D41754BD2}" destId="{B6F3ECD6-3011-4A71-B743-01DC9DF93F0C}" srcOrd="5" destOrd="0" presId="urn:microsoft.com/office/officeart/2005/8/layout/radial6"/>
    <dgm:cxn modelId="{F17A4AF5-F155-45ED-B929-9CF626A58715}" type="presParOf" srcId="{A823A0C9-1AC3-4867-8762-F69D41754BD2}" destId="{8087EC14-92EE-481F-BA6E-78659E155574}" srcOrd="6" destOrd="0" presId="urn:microsoft.com/office/officeart/2005/8/layout/radial6"/>
    <dgm:cxn modelId="{BE48BB8C-524F-4780-82BF-9DF437022CFF}" type="presParOf" srcId="{A823A0C9-1AC3-4867-8762-F69D41754BD2}" destId="{538AAEA5-406A-4DE5-A666-9CF6606686E6}" srcOrd="7" destOrd="0" presId="urn:microsoft.com/office/officeart/2005/8/layout/radial6"/>
    <dgm:cxn modelId="{D853A52B-8ECE-4959-9B55-6F520257720F}" type="presParOf" srcId="{A823A0C9-1AC3-4867-8762-F69D41754BD2}" destId="{FD8BE36F-E53A-403E-A3A0-EE6337A2868E}" srcOrd="8" destOrd="0" presId="urn:microsoft.com/office/officeart/2005/8/layout/radial6"/>
    <dgm:cxn modelId="{3D742FE9-F137-4CF8-BCF1-2601C49BFD83}" type="presParOf" srcId="{A823A0C9-1AC3-4867-8762-F69D41754BD2}" destId="{0B981818-0F32-4189-BA40-A98059450F7C}" srcOrd="9" destOrd="0" presId="urn:microsoft.com/office/officeart/2005/8/layout/radial6"/>
    <dgm:cxn modelId="{FE4594B4-63EF-44E4-9E3C-37CDDACEC889}" type="presParOf" srcId="{A823A0C9-1AC3-4867-8762-F69D41754BD2}" destId="{51FB633D-E7C0-449D-99A3-818C20949894}" srcOrd="10" destOrd="0" presId="urn:microsoft.com/office/officeart/2005/8/layout/radial6"/>
    <dgm:cxn modelId="{02CAB382-4401-42FE-A48C-1E8A84558812}" type="presParOf" srcId="{A823A0C9-1AC3-4867-8762-F69D41754BD2}" destId="{B1EE0659-CF4A-4C86-AD11-5274914FCE6D}" srcOrd="11" destOrd="0" presId="urn:microsoft.com/office/officeart/2005/8/layout/radial6"/>
    <dgm:cxn modelId="{FC01170D-65FD-483C-B8E7-D83ECC5B0656}" type="presParOf" srcId="{A823A0C9-1AC3-4867-8762-F69D41754BD2}" destId="{4F339640-403F-4DC5-B434-0E06063E79A5}" srcOrd="12" destOrd="0" presId="urn:microsoft.com/office/officeart/2005/8/layout/radial6"/>
    <dgm:cxn modelId="{83106F69-5B16-405A-92FD-36E151111E80}" type="presParOf" srcId="{A823A0C9-1AC3-4867-8762-F69D41754BD2}" destId="{54EBF6E3-EB83-4965-A14C-DF8FD6DE1F24}" srcOrd="13" destOrd="0" presId="urn:microsoft.com/office/officeart/2005/8/layout/radial6"/>
    <dgm:cxn modelId="{9CE935F3-F84D-48D5-91B8-0DAC1B18C8F3}" type="presParOf" srcId="{A823A0C9-1AC3-4867-8762-F69D41754BD2}" destId="{E296838D-893F-471D-9F4A-B42056E9A0B1}" srcOrd="14" destOrd="0" presId="urn:microsoft.com/office/officeart/2005/8/layout/radial6"/>
    <dgm:cxn modelId="{89F2D3F9-4F49-4D3E-BDCB-38AFBA712D09}" type="presParOf" srcId="{A823A0C9-1AC3-4867-8762-F69D41754BD2}" destId="{CCBBBDCD-590F-49D4-97B2-C6BE192BD0F4}" srcOrd="15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F42B8-AD03-4F2B-936A-D39CD1A82514}" type="datetimeFigureOut">
              <a:rPr lang="ko-KR" altLang="en-US" smtClean="0"/>
              <a:pPr/>
              <a:t>2013-06-20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CEBC-CB00-4A28-9B04-31D851627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4136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fld id="{4B50B158-6E72-4E78-9246-33E6FA1B5C5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46203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49BE00-496E-4EE0-9522-20EBFCEF1C7F}" type="slidenum">
              <a:rPr lang="en-US" altLang="ko-KR"/>
              <a:pPr/>
              <a:t>1</a:t>
            </a:fld>
            <a:endParaRPr lang="en-US" altLang="ko-KR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r>
              <a:rPr lang="ko-KR" altLang="en-US" smtClean="0"/>
              <a:t> 경쟁사 분석 페이지를 넣어야 함</a:t>
            </a:r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14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err="1" smtClean="0"/>
              <a:t>Joyent</a:t>
            </a:r>
            <a:r>
              <a:rPr lang="en-US" altLang="ko-KR" smtClean="0"/>
              <a:t>,</a:t>
            </a:r>
            <a:r>
              <a:rPr lang="en-US" altLang="ko-KR" baseline="0" smtClean="0"/>
              <a:t> AWS </a:t>
            </a:r>
            <a:r>
              <a:rPr lang="ko-KR" altLang="en-US" baseline="0" smtClean="0"/>
              <a:t>해외 성능은 </a:t>
            </a:r>
            <a:r>
              <a:rPr lang="ko-KR" altLang="en-US" baseline="0" err="1" smtClean="0"/>
              <a:t>인스턴스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2</a:t>
            </a:r>
            <a:r>
              <a:rPr lang="ko-KR" altLang="en-US" baseline="0" smtClean="0"/>
              <a:t>개 생성하여 측정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0B158-6E72-4E78-9246-33E6FA1B5C5E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0B158-6E72-4E78-9246-33E6FA1B5C5E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C0057-E331-4103-9300-6E609367951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35277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0B158-6E72-4E78-9246-33E6FA1B5C5E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이런 경우도 있고 다양한 경우도 있다</a:t>
            </a:r>
            <a:r>
              <a:rPr lang="en-US" altLang="ko-KR" smtClean="0"/>
              <a:t>. </a:t>
            </a:r>
            <a:r>
              <a:rPr lang="ko-KR" altLang="en-US" smtClean="0"/>
              <a:t>그림을 왼쪽으로 배치하고 설명</a:t>
            </a:r>
            <a:endParaRPr lang="en-US" altLang="ko-KR" smtClean="0"/>
          </a:p>
          <a:p>
            <a:r>
              <a:rPr lang="ko-KR" altLang="en-US" smtClean="0"/>
              <a:t>모두가 참여를 하는 회의이지만 모두가 참여하지 않음</a:t>
            </a:r>
            <a:r>
              <a:rPr lang="en-US" altLang="ko-KR" smtClean="0"/>
              <a:t>. -&gt; </a:t>
            </a:r>
            <a:r>
              <a:rPr lang="ko-KR" altLang="en-US" smtClean="0"/>
              <a:t>일방적 수직적</a:t>
            </a:r>
            <a:endParaRPr lang="en-US" altLang="ko-KR" smtClean="0"/>
          </a:p>
          <a:p>
            <a:r>
              <a:rPr lang="ko-KR" altLang="en-US" smtClean="0"/>
              <a:t>그리스 로마</a:t>
            </a:r>
            <a:r>
              <a:rPr lang="ko-KR" altLang="en-US" baseline="0" smtClean="0"/>
              <a:t> 시대</a:t>
            </a:r>
            <a:endParaRPr lang="en-US" altLang="ko-KR" baseline="0" smtClean="0"/>
          </a:p>
          <a:p>
            <a:endParaRPr lang="en-US" altLang="ko-KR" baseline="0" smtClean="0"/>
          </a:p>
          <a:p>
            <a:endParaRPr lang="en-US" altLang="ko-KR" baseline="0" smtClean="0"/>
          </a:p>
          <a:p>
            <a:pPr marL="171450" indent="-171450">
              <a:buFontTx/>
              <a:buChar char="-"/>
            </a:pPr>
            <a:r>
              <a:rPr lang="ko-KR" altLang="en-US" baseline="0" smtClean="0"/>
              <a:t>인터뷰 내용 추가</a:t>
            </a:r>
            <a:endParaRPr lang="en-US" altLang="ko-KR" baseline="0" smtClean="0"/>
          </a:p>
          <a:p>
            <a:pPr marL="171450" indent="-171450">
              <a:buFontTx/>
              <a:buChar char="-"/>
            </a:pPr>
            <a:r>
              <a:rPr lang="ko-KR" altLang="en-US" smtClean="0"/>
              <a:t>빈도에 대한 차트 그거까지 추가할지 고려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3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기업 </a:t>
            </a:r>
            <a:r>
              <a:rPr lang="en-US" altLang="ko-KR" smtClean="0"/>
              <a:t>-&gt; </a:t>
            </a:r>
            <a:r>
              <a:rPr lang="ko-KR" altLang="en-US" smtClean="0"/>
              <a:t>솔루션 형태로 제공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기술지원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컨설팅</a:t>
            </a:r>
            <a:r>
              <a:rPr lang="en-US" altLang="ko-KR" baseline="0" smtClean="0"/>
              <a:t>, </a:t>
            </a:r>
            <a:r>
              <a:rPr lang="ko-KR" altLang="en-US" baseline="0" err="1" smtClean="0"/>
              <a:t>퍼실리테이터</a:t>
            </a:r>
            <a:r>
              <a:rPr lang="ko-KR" altLang="en-US" baseline="0" smtClean="0"/>
              <a:t> 연계</a:t>
            </a:r>
            <a:endParaRPr lang="en-US" altLang="ko-KR" baseline="0" smtClean="0"/>
          </a:p>
          <a:p>
            <a:r>
              <a:rPr lang="ko-KR" altLang="en-US" baseline="0" smtClean="0"/>
              <a:t>개인 </a:t>
            </a:r>
            <a:r>
              <a:rPr lang="en-US" altLang="ko-KR" baseline="0" smtClean="0"/>
              <a:t>-&gt; </a:t>
            </a:r>
            <a:r>
              <a:rPr lang="ko-KR" altLang="en-US" baseline="0" err="1" smtClean="0"/>
              <a:t>오픈소스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기술지원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컨설팅</a:t>
            </a:r>
            <a:r>
              <a:rPr lang="en-US" altLang="ko-KR" baseline="0" smtClean="0"/>
              <a:t>, </a:t>
            </a:r>
            <a:r>
              <a:rPr lang="ko-KR" altLang="en-US" baseline="0" err="1" smtClean="0"/>
              <a:t>퍼실리테이터</a:t>
            </a:r>
            <a:r>
              <a:rPr lang="ko-KR" altLang="en-US" baseline="0" smtClean="0"/>
              <a:t> 연계</a:t>
            </a:r>
            <a:endParaRPr lang="en-US" altLang="ko-KR" baseline="0" smtClean="0"/>
          </a:p>
          <a:p>
            <a:r>
              <a:rPr lang="ko-KR" altLang="en-US" baseline="0" smtClean="0"/>
              <a:t>하고자 하는 걸 명확히</a:t>
            </a:r>
            <a:endParaRPr lang="en-US" altLang="ko-KR" baseline="0" smtClean="0"/>
          </a:p>
          <a:p>
            <a:r>
              <a:rPr lang="ko-KR" altLang="en-US" baseline="0" smtClean="0"/>
              <a:t>그룹 </a:t>
            </a:r>
            <a:r>
              <a:rPr lang="en-US" altLang="ko-KR" baseline="0" smtClean="0"/>
              <a:t>ERP</a:t>
            </a:r>
            <a:r>
              <a:rPr lang="ko-KR" altLang="en-US" baseline="0" smtClean="0"/>
              <a:t> 연계하는 부분은 고민해볼 것</a:t>
            </a:r>
            <a:r>
              <a:rPr lang="en-US" altLang="ko-KR" baseline="0" smtClean="0"/>
              <a:t>! -&gt;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솔루션 제공</a:t>
            </a:r>
            <a:endParaRPr lang="en-US" altLang="ko-KR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 환경 구축</a:t>
            </a:r>
            <a:endParaRPr lang="en-US" altLang="ko-KR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서버</a:t>
            </a:r>
            <a:r>
              <a:rPr lang="en-US" altLang="ko-KR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네트워크</a:t>
            </a:r>
            <a:r>
              <a:rPr lang="en-US" altLang="ko-KR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보안</a:t>
            </a:r>
            <a:r>
              <a:rPr lang="en-US" altLang="ko-KR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유지 보수</a:t>
            </a:r>
            <a:endParaRPr lang="en-US" altLang="ko-KR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그룹 </a:t>
            </a:r>
            <a:r>
              <a:rPr lang="en-US" altLang="ko-KR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연계</a:t>
            </a:r>
            <a:endParaRPr lang="en-US" altLang="ko-KR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리스트</a:t>
            </a:r>
            <a:r>
              <a:rPr lang="en-US" altLang="ko-KR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투표 도구</a:t>
            </a:r>
            <a:r>
              <a:rPr lang="en-US" altLang="ko-KR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포스트잇</a:t>
            </a:r>
            <a:r>
              <a:rPr lang="ko-KR" altLang="en-US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 고민해보기</a:t>
            </a:r>
            <a:r>
              <a:rPr lang="en-US" altLang="ko-KR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5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기업 </a:t>
            </a:r>
            <a:r>
              <a:rPr lang="en-US" altLang="ko-KR" smtClean="0"/>
              <a:t>-&gt; </a:t>
            </a:r>
            <a:r>
              <a:rPr lang="ko-KR" altLang="en-US" smtClean="0"/>
              <a:t>솔루션 형태로 제공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기술지원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컨설팅</a:t>
            </a:r>
            <a:r>
              <a:rPr lang="en-US" altLang="ko-KR" baseline="0" smtClean="0"/>
              <a:t>, </a:t>
            </a:r>
            <a:r>
              <a:rPr lang="ko-KR" altLang="en-US" baseline="0" err="1" smtClean="0"/>
              <a:t>퍼실리테이터</a:t>
            </a:r>
            <a:r>
              <a:rPr lang="ko-KR" altLang="en-US" baseline="0" smtClean="0"/>
              <a:t> 연계</a:t>
            </a:r>
            <a:endParaRPr lang="en-US" altLang="ko-KR" baseline="0" smtClean="0"/>
          </a:p>
          <a:p>
            <a:r>
              <a:rPr lang="ko-KR" altLang="en-US" baseline="0" smtClean="0"/>
              <a:t>개인 </a:t>
            </a:r>
            <a:r>
              <a:rPr lang="en-US" altLang="ko-KR" baseline="0" smtClean="0"/>
              <a:t>-&gt; </a:t>
            </a:r>
            <a:r>
              <a:rPr lang="ko-KR" altLang="en-US" baseline="0" err="1" smtClean="0"/>
              <a:t>오픈소스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기술지원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컨설팅</a:t>
            </a:r>
            <a:r>
              <a:rPr lang="en-US" altLang="ko-KR" baseline="0" smtClean="0"/>
              <a:t>, </a:t>
            </a:r>
            <a:r>
              <a:rPr lang="ko-KR" altLang="en-US" baseline="0" err="1" smtClean="0"/>
              <a:t>퍼실리테이터</a:t>
            </a:r>
            <a:r>
              <a:rPr lang="ko-KR" altLang="en-US" baseline="0" smtClean="0"/>
              <a:t> 연계</a:t>
            </a:r>
            <a:endParaRPr lang="en-US" altLang="ko-KR" baseline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사회적 비용감소</a:t>
            </a:r>
            <a:r>
              <a:rPr lang="en-US" altLang="ko-KR" smtClean="0"/>
              <a:t>, </a:t>
            </a:r>
            <a:r>
              <a:rPr lang="ko-KR" altLang="en-US" smtClean="0"/>
              <a:t>회의 효율 향상</a:t>
            </a:r>
            <a:r>
              <a:rPr lang="en-US" altLang="ko-KR" smtClean="0"/>
              <a:t>, </a:t>
            </a:r>
            <a:r>
              <a:rPr lang="ko-KR" altLang="en-US" smtClean="0"/>
              <a:t>수평적 문화 확산</a:t>
            </a:r>
            <a:r>
              <a:rPr lang="en-US" altLang="ko-KR" smtClean="0"/>
              <a:t>, </a:t>
            </a:r>
            <a:r>
              <a:rPr lang="ko-KR" altLang="en-US" smtClean="0"/>
              <a:t>참여와 소통</a:t>
            </a:r>
            <a:r>
              <a:rPr lang="en-US" altLang="ko-KR" smtClean="0"/>
              <a:t>, </a:t>
            </a:r>
            <a:r>
              <a:rPr lang="ko-KR" altLang="en-US" smtClean="0"/>
              <a:t>다양성 존중</a:t>
            </a:r>
          </a:p>
          <a:p>
            <a:r>
              <a:rPr lang="ko-KR" altLang="en-US" baseline="0" smtClean="0"/>
              <a:t>앞으로 </a:t>
            </a:r>
            <a:r>
              <a:rPr lang="ko-KR" altLang="en-US" baseline="0" err="1" smtClean="0"/>
              <a:t>땡기거나</a:t>
            </a:r>
            <a:r>
              <a:rPr lang="ko-KR" altLang="en-US" baseline="0" smtClean="0"/>
              <a:t> 뒤로 가거나</a:t>
            </a:r>
            <a:r>
              <a:rPr lang="en-US" altLang="ko-KR" baseline="0" smtClean="0"/>
              <a:t>! </a:t>
            </a:r>
            <a:r>
              <a:rPr lang="ko-KR" altLang="en-US" baseline="0" smtClean="0"/>
              <a:t>위치에 대해서 고민</a:t>
            </a:r>
            <a:endParaRPr lang="en-US" altLang="ko-KR" baseline="0" smtClean="0"/>
          </a:p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6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자사 항목들이 경쟁 대상의 어떤 것에 대치되는지 설명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0B158-6E72-4E78-9246-33E6FA1B5C5E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430732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회의 도구</a:t>
            </a:r>
            <a:r>
              <a:rPr lang="en-US" altLang="ko-KR" smtClean="0"/>
              <a:t>, </a:t>
            </a:r>
            <a:r>
              <a:rPr lang="ko-KR" altLang="en-US" smtClean="0"/>
              <a:t>회의 준비</a:t>
            </a:r>
            <a:r>
              <a:rPr lang="en-US" altLang="ko-KR" smtClean="0"/>
              <a:t>,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회의 관련 </a:t>
            </a:r>
            <a:r>
              <a:rPr lang="en-US" altLang="ko-KR" baseline="0" smtClean="0"/>
              <a:t>DB, </a:t>
            </a:r>
            <a:r>
              <a:rPr lang="ko-KR" altLang="en-US" baseline="0" smtClean="0"/>
              <a:t>회의 결과 정리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게임적 요소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도움말</a:t>
            </a:r>
            <a:endParaRPr lang="en-US" altLang="ko-KR" baseline="0" smtClean="0"/>
          </a:p>
          <a:p>
            <a:r>
              <a:rPr lang="ko-KR" altLang="en-US" baseline="0" err="1" smtClean="0"/>
              <a:t>퍼실리테이션</a:t>
            </a:r>
            <a:r>
              <a:rPr lang="ko-KR" altLang="en-US" baseline="0" smtClean="0"/>
              <a:t> 기법에서 많이 사용되는 도구</a:t>
            </a:r>
            <a:r>
              <a:rPr lang="en-US" altLang="ko-KR" baseline="0" smtClean="0"/>
              <a:t>! -&gt; </a:t>
            </a:r>
            <a:r>
              <a:rPr lang="ko-KR" altLang="en-US" baseline="0" smtClean="0"/>
              <a:t>회의도구 선정</a:t>
            </a:r>
            <a:endParaRPr lang="en-US" altLang="ko-KR" baseline="0" smtClean="0"/>
          </a:p>
          <a:p>
            <a:r>
              <a:rPr lang="ko-KR" altLang="en-US" err="1" smtClean="0"/>
              <a:t>오픈소스</a:t>
            </a:r>
            <a:r>
              <a:rPr lang="ko-KR" altLang="en-US" smtClean="0"/>
              <a:t> 기반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Logical</a:t>
            </a:r>
            <a:r>
              <a:rPr lang="en-US" altLang="ko-KR" baseline="0" smtClean="0"/>
              <a:t> </a:t>
            </a:r>
            <a:r>
              <a:rPr lang="en-US" altLang="ko-KR" baseline="0" err="1" smtClean="0"/>
              <a:t>vs</a:t>
            </a:r>
            <a:r>
              <a:rPr lang="en-US" altLang="ko-KR" baseline="0" smtClean="0"/>
              <a:t> Creative </a:t>
            </a:r>
            <a:r>
              <a:rPr lang="ko-KR" altLang="en-US" baseline="0" err="1" smtClean="0"/>
              <a:t>두가지</a:t>
            </a:r>
            <a:r>
              <a:rPr lang="ko-KR" altLang="en-US" baseline="0" smtClean="0"/>
              <a:t> 측면</a:t>
            </a:r>
            <a:endParaRPr lang="en-US" altLang="ko-KR" baseline="0" smtClean="0"/>
          </a:p>
          <a:p>
            <a:r>
              <a:rPr lang="en-US" altLang="ko-KR" baseline="0" smtClean="0"/>
              <a:t>Logical</a:t>
            </a:r>
            <a:r>
              <a:rPr lang="ko-KR" altLang="en-US" baseline="0" smtClean="0"/>
              <a:t> </a:t>
            </a:r>
            <a:r>
              <a:rPr lang="ko-KR" altLang="en-US" baseline="0" err="1" smtClean="0"/>
              <a:t>씽킹</a:t>
            </a:r>
            <a:r>
              <a:rPr lang="en-US" altLang="ko-KR" baseline="0" smtClean="0"/>
              <a:t>, Creative </a:t>
            </a:r>
            <a:r>
              <a:rPr lang="ko-KR" altLang="en-US" baseline="0" err="1" smtClean="0"/>
              <a:t>씽킹</a:t>
            </a:r>
            <a:r>
              <a:rPr lang="en-US" altLang="ko-KR" baseline="0" smtClean="0"/>
              <a:t>, </a:t>
            </a:r>
            <a:r>
              <a:rPr lang="en-US" altLang="ko-KR" baseline="0" err="1" smtClean="0"/>
              <a:t>Lean&amp;Agile</a:t>
            </a:r>
            <a:r>
              <a:rPr lang="en-US" altLang="ko-KR" baseline="0" smtClean="0"/>
              <a:t> </a:t>
            </a:r>
            <a:r>
              <a:rPr lang="ko-KR" altLang="en-US" baseline="0" err="1" smtClean="0"/>
              <a:t>씽킹</a:t>
            </a:r>
            <a:r>
              <a:rPr lang="ko-KR" altLang="en-US" baseline="0" smtClean="0"/>
              <a:t> </a:t>
            </a:r>
            <a:r>
              <a:rPr lang="en-US" altLang="ko-KR" baseline="0" smtClean="0"/>
              <a:t>-&gt; </a:t>
            </a:r>
            <a:r>
              <a:rPr lang="ko-KR" altLang="en-US" baseline="0" smtClean="0"/>
              <a:t>서비스의 커버리지 </a:t>
            </a:r>
            <a:r>
              <a:rPr lang="ko-KR" altLang="en-US" baseline="0" err="1" smtClean="0"/>
              <a:t>어느정도까지인지</a:t>
            </a:r>
            <a:r>
              <a:rPr lang="en-US" altLang="ko-KR" baseline="0" smtClean="0"/>
              <a:t>?</a:t>
            </a:r>
          </a:p>
          <a:p>
            <a:r>
              <a:rPr lang="ko-KR" altLang="en-US" baseline="0" smtClean="0"/>
              <a:t>리스트 도구</a:t>
            </a:r>
            <a:r>
              <a:rPr lang="en-US" altLang="ko-KR" baseline="0" smtClean="0"/>
              <a:t> &lt;-&gt; </a:t>
            </a:r>
            <a:r>
              <a:rPr lang="ko-KR" altLang="en-US" baseline="0" smtClean="0"/>
              <a:t>마인드맵 간에 데이터 변환 가능한 기능</a:t>
            </a:r>
            <a:r>
              <a:rPr lang="en-US" altLang="ko-KR" baseline="0" smtClean="0"/>
              <a:t>?</a:t>
            </a:r>
          </a:p>
          <a:p>
            <a:r>
              <a:rPr lang="ko-KR" altLang="en-US" baseline="0" smtClean="0"/>
              <a:t>리스트 도구 </a:t>
            </a:r>
            <a:r>
              <a:rPr lang="en-US" altLang="ko-KR" baseline="0" smtClean="0"/>
              <a:t>-&gt; </a:t>
            </a:r>
            <a:r>
              <a:rPr lang="ko-KR" altLang="en-US" baseline="0" smtClean="0"/>
              <a:t>작명 중요</a:t>
            </a:r>
            <a:r>
              <a:rPr lang="en-US" altLang="ko-KR" baseline="0" smtClean="0"/>
              <a:t>!!!!!!!!</a:t>
            </a:r>
          </a:p>
          <a:p>
            <a:r>
              <a:rPr lang="ko-KR" altLang="en-US" baseline="0" smtClean="0"/>
              <a:t>회의관리 모듈 </a:t>
            </a:r>
            <a:r>
              <a:rPr lang="en-US" altLang="ko-KR" baseline="0" smtClean="0"/>
              <a:t>-&gt; </a:t>
            </a:r>
            <a:r>
              <a:rPr lang="ko-KR" altLang="en-US" baseline="0" smtClean="0"/>
              <a:t>세부적으로</a:t>
            </a:r>
            <a:endParaRPr lang="en-US" altLang="ko-KR" baseline="0" smtClean="0"/>
          </a:p>
          <a:p>
            <a:endParaRPr lang="en-US" altLang="ko-KR" baseline="0" smtClean="0"/>
          </a:p>
          <a:p>
            <a:r>
              <a:rPr lang="ko-KR" altLang="en-US" baseline="0" smtClean="0"/>
              <a:t>회의 도구 시스템 </a:t>
            </a:r>
            <a:r>
              <a:rPr lang="en-US" altLang="ko-KR" baseline="0" smtClean="0"/>
              <a:t>-&gt; </a:t>
            </a:r>
            <a:r>
              <a:rPr lang="ko-KR" altLang="en-US" baseline="0" smtClean="0"/>
              <a:t>평가</a:t>
            </a:r>
            <a:r>
              <a:rPr lang="en-US" altLang="ko-KR" baseline="0" smtClean="0"/>
              <a:t>/</a:t>
            </a:r>
            <a:r>
              <a:rPr lang="ko-KR" altLang="en-US" baseline="0" smtClean="0"/>
              <a:t>보상을 위한 데이터 제공</a:t>
            </a:r>
            <a:endParaRPr lang="en-US" altLang="ko-KR" baseline="0" smtClean="0"/>
          </a:p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9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mtClean="0"/>
              <a:t>기업 </a:t>
            </a:r>
            <a:r>
              <a:rPr lang="ko-KR" altLang="en-US" err="1" smtClean="0"/>
              <a:t>라이센싱</a:t>
            </a:r>
            <a:r>
              <a:rPr lang="en-US" altLang="ko-KR" smtClean="0"/>
              <a:t>, </a:t>
            </a:r>
            <a:r>
              <a:rPr lang="ko-KR" altLang="en-US" smtClean="0"/>
              <a:t>중개 수수료</a:t>
            </a:r>
            <a:endParaRPr lang="en-US" altLang="ko-KR" smtClean="0"/>
          </a:p>
          <a:p>
            <a:r>
              <a:rPr lang="en-US" altLang="ko-KR" smtClean="0"/>
              <a:t>Mindjet – Business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기준 유저당 </a:t>
            </a:r>
            <a:r>
              <a:rPr lang="en-US" altLang="ko-KR" baseline="0" smtClean="0"/>
              <a:t>$30</a:t>
            </a:r>
          </a:p>
          <a:p>
            <a:r>
              <a:rPr lang="en-US" altLang="ko-KR" baseline="0" err="1" smtClean="0"/>
              <a:t>Zoho</a:t>
            </a:r>
            <a:r>
              <a:rPr lang="en-US" altLang="ko-KR" baseline="0" smtClean="0"/>
              <a:t> – </a:t>
            </a:r>
            <a:r>
              <a:rPr lang="ko-KR" altLang="en-US" baseline="0" smtClean="0"/>
              <a:t>유저당 </a:t>
            </a:r>
            <a:r>
              <a:rPr lang="en-US" altLang="ko-KR" baseline="0" smtClean="0"/>
              <a:t>$12</a:t>
            </a:r>
          </a:p>
          <a:p>
            <a:r>
              <a:rPr lang="en-US" altLang="ko-KR" baseline="0" smtClean="0"/>
              <a:t>Campfire – 12</a:t>
            </a:r>
            <a:r>
              <a:rPr lang="ko-KR" altLang="en-US" baseline="0" err="1" smtClean="0"/>
              <a:t>채터당</a:t>
            </a:r>
            <a:r>
              <a:rPr lang="ko-KR" altLang="en-US" baseline="0" smtClean="0"/>
              <a:t> 월 </a:t>
            </a:r>
            <a:r>
              <a:rPr lang="en-US" altLang="ko-KR" baseline="0" smtClean="0"/>
              <a:t>$12</a:t>
            </a:r>
          </a:p>
          <a:p>
            <a:r>
              <a:rPr lang="en-US" altLang="ko-KR" baseline="0" err="1" smtClean="0"/>
              <a:t>Workflowy</a:t>
            </a:r>
            <a:r>
              <a:rPr lang="en-US" altLang="ko-KR" baseline="0" smtClean="0"/>
              <a:t> – </a:t>
            </a:r>
            <a:r>
              <a:rPr lang="ko-KR" altLang="en-US" baseline="0" smtClean="0"/>
              <a:t>월 </a:t>
            </a:r>
            <a:r>
              <a:rPr lang="en-US" altLang="ko-KR" baseline="0" smtClean="0"/>
              <a:t>$4.99</a:t>
            </a:r>
          </a:p>
          <a:p>
            <a:r>
              <a:rPr lang="ko-KR" altLang="en-US" baseline="0" smtClean="0"/>
              <a:t>비용이 크면 얼마인지 </a:t>
            </a:r>
            <a:r>
              <a:rPr lang="en-US" altLang="ko-KR" baseline="0" smtClean="0"/>
              <a:t>-&gt; </a:t>
            </a:r>
            <a:r>
              <a:rPr lang="ko-KR" altLang="en-US" baseline="0" smtClean="0"/>
              <a:t>스타 </a:t>
            </a:r>
            <a:r>
              <a:rPr lang="ko-KR" altLang="en-US" baseline="0" err="1" smtClean="0"/>
              <a:t>퍼실리테이터</a:t>
            </a:r>
            <a:r>
              <a:rPr lang="ko-KR" altLang="en-US" baseline="0" smtClean="0"/>
              <a:t> 비용 얼마</a:t>
            </a:r>
            <a:r>
              <a:rPr lang="en-US" altLang="ko-KR" baseline="0" smtClean="0"/>
              <a:t>?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10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mtClean="0"/>
              <a:t>비용산출을 위해 </a:t>
            </a:r>
            <a:r>
              <a:rPr lang="ko-KR" altLang="en-US" err="1" smtClean="0"/>
              <a:t>퍼실리테이터</a:t>
            </a:r>
            <a:r>
              <a:rPr lang="ko-KR" altLang="en-US" smtClean="0"/>
              <a:t> 인터뷰 및 업체 조사 중 </a:t>
            </a:r>
            <a:r>
              <a:rPr lang="en-US" altLang="ko-KR" smtClean="0"/>
              <a:t>-&gt;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샘플을 다양하게 조사하기 위해</a:t>
            </a:r>
            <a:endParaRPr lang="en-US" altLang="ko-KR" baseline="0" smtClean="0"/>
          </a:p>
          <a:p>
            <a:r>
              <a:rPr lang="ko-KR" altLang="en-US" baseline="0" err="1" smtClean="0"/>
              <a:t>가능한한</a:t>
            </a:r>
            <a:r>
              <a:rPr lang="ko-KR" altLang="en-US" baseline="0" smtClean="0"/>
              <a:t> 많은 </a:t>
            </a:r>
            <a:r>
              <a:rPr lang="ko-KR" altLang="en-US" baseline="0" err="1" smtClean="0"/>
              <a:t>퍼실리테이터들과의</a:t>
            </a:r>
            <a:r>
              <a:rPr lang="ko-KR" altLang="en-US" baseline="0" smtClean="0"/>
              <a:t> 만남을 가지고 있고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그분들에게 조언도 듣고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비용 산출을 위해 다각도로 노력 중</a:t>
            </a:r>
            <a:endParaRPr lang="en-US" altLang="ko-KR" baseline="0" smtClean="0"/>
          </a:p>
          <a:p>
            <a:r>
              <a:rPr lang="ko-KR" altLang="en-US" baseline="0" smtClean="0"/>
              <a:t>최종발표 전에 확정예정</a:t>
            </a:r>
            <a:r>
              <a:rPr lang="en-US" altLang="ko-KR" baseline="0" smtClean="0"/>
              <a:t> 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11</a:t>
            </a:fld>
            <a:endParaRPr lang="de-DE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altLang="ko-KR" err="1" smtClean="0"/>
              <a:t>Socket.io</a:t>
            </a:r>
            <a:r>
              <a:rPr lang="en-US" altLang="ko-KR" baseline="0" smtClean="0"/>
              <a:t> 2) </a:t>
            </a:r>
            <a:r>
              <a:rPr lang="en-US" altLang="ko-KR" baseline="0" err="1" smtClean="0"/>
              <a:t>Nginx</a:t>
            </a:r>
            <a:r>
              <a:rPr lang="en-US" altLang="ko-KR" baseline="0" smtClean="0"/>
              <a:t> 3) </a:t>
            </a:r>
            <a:r>
              <a:rPr lang="en-US" altLang="ko-KR" baseline="0" err="1" smtClean="0"/>
              <a:t>Nginx</a:t>
            </a:r>
            <a:r>
              <a:rPr lang="en-US" altLang="ko-KR" baseline="0" smtClean="0"/>
              <a:t> + </a:t>
            </a:r>
            <a:r>
              <a:rPr lang="en-US" altLang="ko-KR" baseline="0" err="1" smtClean="0"/>
              <a:t>Nodejs</a:t>
            </a:r>
            <a:r>
              <a:rPr lang="en-US" altLang="ko-KR" baseline="0" smtClean="0"/>
              <a:t>(express)</a:t>
            </a:r>
          </a:p>
          <a:p>
            <a:pPr marL="228600" indent="-228600">
              <a:buAutoNum type="arabicParenR"/>
            </a:pPr>
            <a:endParaRPr lang="en-US" altLang="ko-KR" baseline="0" smtClean="0"/>
          </a:p>
          <a:p>
            <a:pPr marL="0" indent="0">
              <a:buNone/>
            </a:pPr>
            <a:r>
              <a:rPr lang="ko-KR" altLang="en-US" baseline="0" smtClean="0"/>
              <a:t>- 설명으로 각 항목들의 역할에 대해 적어넣을지 말로만 할지 고민</a:t>
            </a:r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D6A4C-8625-4A8F-BFD0-5B9AD02ACDC4}" type="slidenum">
              <a:rPr lang="de-DE" altLang="ko-KR" smtClean="0"/>
              <a:pPr/>
              <a:t>13</a:t>
            </a:fld>
            <a:endParaRPr lang="de-DE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609600"/>
            <a:ext cx="7772400" cy="704850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295400"/>
            <a:ext cx="7772400" cy="685800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dirty="0" smtClean="0"/>
              <a:t>마스터 부제목 스타일 편집</a:t>
            </a:r>
            <a:endParaRPr lang="en-US" altLang="ko-KR" noProof="0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6157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477000" y="1844675"/>
            <a:ext cx="1828800" cy="46323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90600" y="1844675"/>
            <a:ext cx="5334000" cy="46323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33765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  <a:lvl3pPr>
              <a:buFont typeface="Arial" pitchFamily="34" charset="0"/>
              <a:buChar char="•"/>
              <a:defRPr/>
            </a:lvl3pPr>
            <a:lvl4pPr>
              <a:defRPr sz="1400"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19075" y="6408738"/>
            <a:ext cx="1343025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de-DE" altLang="ko-KR"/>
              <a:t>Page </a:t>
            </a:r>
            <a:r>
              <a:rPr lang="de-DE" altLang="ko-KR">
                <a:sym typeface="Wingdings" pitchFamily="2" charset="2"/>
              </a:rPr>
              <a:t></a:t>
            </a:r>
            <a:r>
              <a:rPr lang="de-DE" altLang="ko-KR"/>
              <a:t> </a:t>
            </a:r>
            <a:fld id="{A5DC1843-ACC6-4DA4-AA01-11F197B44782}" type="slidenum">
              <a:rPr lang="de-DE" altLang="ko-KR"/>
              <a:pPr/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="" xmlns:p14="http://schemas.microsoft.com/office/powerpoint/2010/main" val="182279781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158" y="1571612"/>
            <a:ext cx="8429684" cy="4643470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2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2000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20000"/>
              </a:lnSpc>
              <a:buClr>
                <a:schemeClr val="bg2">
                  <a:lumMod val="75000"/>
                  <a:lumOff val="25000"/>
                </a:schemeClr>
              </a:buClr>
              <a:defRPr sz="1800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20000"/>
              </a:lnSpc>
              <a:buClr>
                <a:schemeClr val="bg2">
                  <a:lumMod val="75000"/>
                  <a:lumOff val="25000"/>
                </a:schemeClr>
              </a:buClr>
              <a:defRPr sz="1600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20000"/>
              </a:lnSpc>
              <a:buClr>
                <a:schemeClr val="bg2">
                  <a:lumMod val="75000"/>
                  <a:lumOff val="25000"/>
                </a:schemeClr>
              </a:buClr>
              <a:defRPr sz="1400">
                <a:latin typeface="맑은 고딕" pitchFamily="50" charset="-127"/>
                <a:ea typeface="맑은 고딕" pitchFamily="50" charset="-127"/>
              </a:defRPr>
            </a:lvl4pPr>
            <a:lvl5pPr>
              <a:lnSpc>
                <a:spcPct val="120000"/>
              </a:lnSpc>
              <a:buClr>
                <a:schemeClr val="bg2">
                  <a:lumMod val="75000"/>
                  <a:lumOff val="25000"/>
                </a:schemeClr>
              </a:buClr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1578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327890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906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24400" y="26066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26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4451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3358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7579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97102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405162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844675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  <a:endParaRPr lang="en-US" altLang="ko-KR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2606675"/>
            <a:ext cx="7315200" cy="387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FD9AD-10DA-42B7-8708-B00A45FE6F0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godong\Desktop\&#54924;&#51032;&#51652;&#54665;&#53076;&#52845;&#49436;&#48708;&#49828;_2&#45800;&#44228;%20&#52572;&#51333;\&#52572;&#51333;%20&#48156;&#54364;%20&#46041;&#50689;&#49345;.mp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1006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/>
          <p:nvPr/>
        </p:nvCxnSpPr>
        <p:spPr>
          <a:xfrm flipV="1">
            <a:off x="1938318" y="1714500"/>
            <a:ext cx="0" cy="4311668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1938318" y="6026168"/>
            <a:ext cx="6072230" cy="0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88460" y="60888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latin typeface="맑은 고딕" pitchFamily="50" charset="-127"/>
                <a:ea typeface="맑은 고딕" pitchFamily="50" charset="-127"/>
              </a:rPr>
              <a:t>비용</a:t>
            </a:r>
            <a:endParaRPr lang="ko-KR" altLang="en-US" sz="2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53079" y="2063602"/>
            <a:ext cx="1357322" cy="50006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Star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Facilitator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223021" y="2910691"/>
            <a:ext cx="1357322" cy="50006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Facilitator</a:t>
            </a:r>
          </a:p>
          <a:p>
            <a:pPr algn="ctr"/>
            <a:r>
              <a:rPr lang="ko-KR" altLang="en-US" sz="1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자격증 소지자</a:t>
            </a:r>
            <a:endParaRPr lang="en-US" altLang="ko-KR" sz="140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96430" y="3381770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Google</a:t>
            </a:r>
          </a:p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Docs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9051" y="1830732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latin typeface="맑은 고딕" pitchFamily="50" charset="-127"/>
                <a:ea typeface="맑은 고딕" pitchFamily="50" charset="-127"/>
              </a:rPr>
              <a:t>회의</a:t>
            </a:r>
            <a:endParaRPr lang="en-US" altLang="ko-KR" sz="200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smtClean="0">
                <a:latin typeface="맑은 고딕" pitchFamily="50" charset="-127"/>
                <a:ea typeface="맑은 고딕" pitchFamily="50" charset="-127"/>
              </a:rPr>
              <a:t>효율성</a:t>
            </a:r>
            <a:endParaRPr lang="ko-KR" altLang="en-US" sz="2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26572" y="4492307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Work</a:t>
            </a:r>
          </a:p>
          <a:p>
            <a:pPr algn="ctr"/>
            <a:r>
              <a:rPr lang="en-US" altLang="ko-KR" sz="140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Flowy</a:t>
            </a:r>
            <a:endParaRPr lang="en-US" altLang="ko-KR" sz="140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988323" y="4017199"/>
            <a:ext cx="1358710" cy="9800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포스트잇</a:t>
            </a:r>
            <a:endParaRPr lang="en-US" altLang="ko-KR" sz="140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40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Ideacard</a:t>
            </a:r>
            <a:endParaRPr lang="en-US" altLang="ko-KR" sz="140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플립차트</a:t>
            </a:r>
            <a:endParaRPr lang="en-US" altLang="ko-KR" sz="140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화이트보드</a:t>
            </a:r>
            <a:endParaRPr lang="en-US" altLang="ko-KR" sz="140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148064" y="5013176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Mindjet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099520" y="2519231"/>
            <a:ext cx="1392360" cy="7657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오케스트라</a:t>
            </a:r>
            <a:endParaRPr lang="en-US" altLang="ko-KR" sz="18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endParaRPr lang="en-US" altLang="ko-KR" sz="18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1930411" y="5500912"/>
            <a:ext cx="1190167" cy="5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사용하지 않음</a:t>
            </a:r>
          </a:p>
        </p:txBody>
      </p:sp>
      <p:sp>
        <p:nvSpPr>
          <p:cNvPr id="18" name="오른쪽으로 구부러진 화살표 17"/>
          <p:cNvSpPr/>
          <p:nvPr/>
        </p:nvSpPr>
        <p:spPr bwMode="auto">
          <a:xfrm rot="10961782" flipH="1">
            <a:off x="1178871" y="2705461"/>
            <a:ext cx="805436" cy="3115705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47864" y="5301208"/>
            <a:ext cx="1117206" cy="60384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Meetecho</a:t>
            </a:r>
            <a:endParaRPr lang="en-US" altLang="ko-KR" sz="140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포지셔닝맵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88024" y="4149080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Teambox</a:t>
            </a:r>
            <a:endParaRPr lang="en-US" altLang="ko-KR" sz="140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39952" y="4725144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Campfire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355976" y="3573016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Zoho</a:t>
            </a:r>
            <a:endParaRPr lang="en-US" altLang="ko-KR" sz="140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40"/>
          <p:cNvSpPr/>
          <p:nvPr/>
        </p:nvSpPr>
        <p:spPr>
          <a:xfrm>
            <a:off x="5940152" y="4581128"/>
            <a:ext cx="936104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WebEx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683696" y="2375215"/>
            <a:ext cx="1392360" cy="76575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오케스트라</a:t>
            </a:r>
            <a:endParaRPr lang="en-US" altLang="ko-KR" sz="18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8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솔루션</a:t>
            </a:r>
            <a:endParaRPr lang="en-US" altLang="ko-KR" sz="18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7005500"/>
      </p:ext>
    </p:extLst>
  </p:cSld>
  <p:clrMapOvr>
    <a:masterClrMapping/>
  </p:clrMapOvr>
  <p:transition advTm="35849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 bwMode="auto">
          <a:xfrm>
            <a:off x="179512" y="1700809"/>
            <a:ext cx="6120680" cy="4392488"/>
          </a:xfrm>
          <a:prstGeom prst="roundRect">
            <a:avLst>
              <a:gd name="adj" fmla="val 8078"/>
            </a:avLst>
          </a:prstGeom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611560" y="980728"/>
            <a:ext cx="3120573" cy="56609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솔루션 제공</a:t>
            </a:r>
            <a:endParaRPr kumimoji="0" lang="ko-KR" altLang="en-US" sz="22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오케스트라 </a:t>
            </a:r>
            <a:r>
              <a:rPr lang="en-US" altLang="ko-KR" smtClean="0"/>
              <a:t>– </a:t>
            </a:r>
            <a:r>
              <a:rPr lang="ko-KR" altLang="en-US" smtClean="0"/>
              <a:t>수익 모델</a:t>
            </a: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395536" y="1988840"/>
            <a:ext cx="3013996" cy="2592288"/>
          </a:xfrm>
          <a:prstGeom prst="roundRect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서버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네트워크 장비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네트워크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회선비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하드웨어 방화벽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소프트웨어 방화벽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스토리지 장비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향후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3581916" y="1988839"/>
            <a:ext cx="2507261" cy="4033715"/>
          </a:xfrm>
          <a:prstGeom prst="roundRect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서버 모니터링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펌웨어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업그레이드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보안 교육 및 점검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월 정기 점검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유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무료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솔루션 교육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무료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ko-KR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ko-KR" alt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급 솔루션 교육</a:t>
            </a:r>
            <a:r>
              <a:rPr kumimoji="0" lang="en-US" altLang="ko-KR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유료</a:t>
            </a:r>
            <a:r>
              <a:rPr kumimoji="0" lang="en-US" altLang="ko-KR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ko-KR" sz="1400" baseline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aseline="0" dirty="0" err="1" smtClean="0">
                <a:latin typeface="맑은 고딕" pitchFamily="50" charset="-127"/>
                <a:ea typeface="맑은 고딕" pitchFamily="50" charset="-127"/>
              </a:rPr>
              <a:t>커스터마이징</a:t>
            </a:r>
            <a:r>
              <a:rPr lang="ko-KR" altLang="en-US" sz="1400" baseline="0" dirty="0" smtClean="0">
                <a:latin typeface="맑은 고딕" pitchFamily="50" charset="-127"/>
                <a:ea typeface="맑은 고딕" pitchFamily="50" charset="-127"/>
              </a:rPr>
              <a:t> 서비스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6444209" y="1842198"/>
            <a:ext cx="2448272" cy="3531018"/>
          </a:xfrm>
          <a:prstGeom prst="roundRect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00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정기 세미나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퍼실리테이션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협회 제휴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인피플컨설팅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제휴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TEDx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연계 공개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세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미나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6682" y="6166114"/>
            <a:ext cx="320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~6</a:t>
            </a:r>
            <a:r>
              <a:rPr lang="ko-KR" altLang="en-US" dirty="0" smtClean="0"/>
              <a:t>천만</a:t>
            </a:r>
            <a:r>
              <a:rPr lang="en-US" altLang="ko-KR" dirty="0" smtClean="0"/>
              <a:t>/</a:t>
            </a:r>
            <a:r>
              <a:rPr lang="ko-KR" altLang="en-US" dirty="0" smtClean="0"/>
              <a:t>건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76530" y="616530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천만</a:t>
            </a:r>
            <a:r>
              <a:rPr lang="en-US" altLang="ko-KR" dirty="0" smtClean="0"/>
              <a:t>/1</a:t>
            </a:r>
            <a:r>
              <a:rPr lang="ko-KR" altLang="en-US" dirty="0" smtClean="0"/>
              <a:t>년 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395536" y="1842198"/>
            <a:ext cx="3044337" cy="66818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ko-KR" altLang="en-US" sz="1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체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구축 솔루션 비용</a:t>
            </a:r>
            <a:endParaRPr lang="en-US" altLang="ko-KR" sz="18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3568898" y="1842198"/>
            <a:ext cx="2520280" cy="66818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유지보수 비용</a:t>
            </a:r>
            <a:endParaRPr lang="en-US" altLang="ko-KR" sz="18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6444209" y="1844824"/>
            <a:ext cx="2448272" cy="66818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8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퍼실리테이션</a:t>
            </a:r>
            <a:r>
              <a:rPr lang="en-US" altLang="ko-KR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교육</a:t>
            </a:r>
            <a:endParaRPr lang="en-US" altLang="ko-KR" sz="18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395536" y="4804969"/>
            <a:ext cx="3013996" cy="1217586"/>
          </a:xfrm>
          <a:prstGeom prst="roundRect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가상서버 서비스 비용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스토리지 및 유지보수 비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용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95536" y="4658327"/>
            <a:ext cx="3044337" cy="66818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8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솔루션 비용</a:t>
            </a:r>
            <a:endParaRPr lang="en-US" altLang="ko-KR" sz="18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 advTm="2871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="" xmlns:p14="http://schemas.microsoft.com/office/powerpoint/2010/main" val="1457486386"/>
              </p:ext>
            </p:extLst>
          </p:nvPr>
        </p:nvGraphicFramePr>
        <p:xfrm>
          <a:off x="1151620" y="1554056"/>
          <a:ext cx="7063466" cy="445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차별화 전략</a:t>
            </a: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0525" y="1685926"/>
            <a:ext cx="8524875" cy="4391025"/>
          </a:xfrm>
        </p:spPr>
        <p:txBody>
          <a:bodyPr/>
          <a:lstStyle/>
          <a:p>
            <a:pPr lvl="2"/>
            <a:endParaRPr lang="en-US" altLang="ko-KR" smtClean="0"/>
          </a:p>
          <a:p>
            <a:pPr lvl="2"/>
            <a:endParaRPr lang="en-US" altLang="ko-KR" smtClean="0"/>
          </a:p>
          <a:p>
            <a:endParaRPr lang="en-US" altLang="ko-KR" smtClean="0"/>
          </a:p>
          <a:p>
            <a:pPr marL="534987" lvl="1" indent="-342900">
              <a:buNone/>
            </a:pPr>
            <a:endParaRPr lang="en-US" altLang="ko-KR" smtClean="0"/>
          </a:p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1422400" y="1357298"/>
            <a:ext cx="7289828" cy="11430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t"/>
          <a:lstStyle/>
          <a:p>
            <a:pPr algn="l">
              <a:defRPr/>
            </a:pPr>
            <a:r>
              <a:rPr lang="en-US" altLang="ko-KR" sz="2000" b="1" smtClean="0">
                <a:latin typeface="맑은 고딕" pitchFamily="50" charset="-127"/>
                <a:ea typeface="맑은 고딕" pitchFamily="50" charset="-127"/>
              </a:rPr>
              <a:t>Web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425552" y="5357826"/>
            <a:ext cx="4407128" cy="92869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t"/>
          <a:lstStyle/>
          <a:p>
            <a:pPr algn="l">
              <a:defRPr/>
            </a:pPr>
            <a:r>
              <a:rPr lang="en-US" altLang="ko-KR" sz="2000" b="1" err="1" smtClean="0">
                <a:latin typeface="맑은 고딕" pitchFamily="50" charset="-127"/>
                <a:ea typeface="맑은 고딕" pitchFamily="50" charset="-127"/>
              </a:rPr>
              <a:t>Redis</a:t>
            </a:r>
            <a:endParaRPr lang="ko-KR" altLang="en-US" sz="2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4717143" y="2643182"/>
            <a:ext cx="3978620" cy="92869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t"/>
          <a:lstStyle/>
          <a:p>
            <a:pPr algn="l">
              <a:defRPr/>
            </a:pPr>
            <a:r>
              <a:rPr lang="en-US" altLang="ko-KR" sz="2000" b="1" smtClean="0">
                <a:latin typeface="맑은 고딕" pitchFamily="50" charset="-127"/>
                <a:ea typeface="맑은 고딕" pitchFamily="50" charset="-127"/>
              </a:rPr>
              <a:t>Proxy</a:t>
            </a:r>
            <a:endParaRPr lang="ko-KR" altLang="en-US" sz="2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425552" y="3729266"/>
            <a:ext cx="7286676" cy="142876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t"/>
          <a:lstStyle/>
          <a:p>
            <a:pPr algn="l">
              <a:defRPr/>
            </a:pPr>
            <a:r>
              <a:rPr lang="en-US" altLang="ko-KR" sz="2000" b="1" smtClean="0">
                <a:latin typeface="맑은 고딕" pitchFamily="50" charset="-127"/>
                <a:ea typeface="맑은 고딕" pitchFamily="50" charset="-127"/>
              </a:rPr>
              <a:t>Node.js</a:t>
            </a:r>
            <a:endParaRPr lang="ko-KR" altLang="en-US" sz="2000" b="1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 descr="C:\Users\godong\Downloads\1361087378_iDataba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3622" y="5432768"/>
            <a:ext cx="571504" cy="57150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400870" y="5917188"/>
            <a:ext cx="14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맑은 고딕" pitchFamily="50" charset="-127"/>
                <a:ea typeface="맑은 고딕" pitchFamily="50" charset="-127"/>
              </a:rPr>
              <a:t>Data DB</a:t>
            </a:r>
            <a:endParaRPr lang="ko-KR" altLang="en-US" sz="2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5749470" y="3959225"/>
            <a:ext cx="2757714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20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express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2843808" y="4568437"/>
            <a:ext cx="2596267" cy="4600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20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node_redis</a:t>
            </a:r>
            <a:endParaRPr lang="en-US" altLang="ko-KR" sz="20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941491" y="3943580"/>
            <a:ext cx="2294869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Socket.io</a:t>
            </a:r>
          </a:p>
        </p:txBody>
      </p:sp>
      <p:sp>
        <p:nvSpPr>
          <p:cNvPr id="23" name="왼쪽/오른쪽 화살표 22"/>
          <p:cNvSpPr/>
          <p:nvPr/>
        </p:nvSpPr>
        <p:spPr>
          <a:xfrm rot="16200000">
            <a:off x="6915830" y="3452467"/>
            <a:ext cx="428626" cy="500066"/>
          </a:xfrm>
          <a:prstGeom prst="leftRightArrow">
            <a:avLst>
              <a:gd name="adj1" fmla="val 50000"/>
              <a:gd name="adj2" fmla="val 2812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5749470" y="2857496"/>
            <a:ext cx="2757713" cy="5715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2000" b="1" err="1" smtClean="0">
                <a:latin typeface="맑은 고딕" pitchFamily="50" charset="-127"/>
                <a:ea typeface="맑은 고딕" pitchFamily="50" charset="-127"/>
              </a:rPr>
              <a:t>Nginx</a:t>
            </a:r>
            <a:endParaRPr lang="en-US" altLang="ko-KR" sz="20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7638" y="1684884"/>
            <a:ext cx="127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smtClean="0">
                <a:latin typeface="맑은 고딕" pitchFamily="50" charset="-127"/>
                <a:ea typeface="맑은 고딕" pitchFamily="50" charset="-127"/>
              </a:rPr>
              <a:t>Client</a:t>
            </a:r>
            <a:endParaRPr lang="ko-KR" altLang="en-US" sz="2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7638" y="2861230"/>
            <a:ext cx="127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smtClean="0">
                <a:latin typeface="맑은 고딕" pitchFamily="50" charset="-127"/>
                <a:ea typeface="맑은 고딕" pitchFamily="50" charset="-127"/>
              </a:rPr>
              <a:t>Proxy</a:t>
            </a:r>
            <a:endParaRPr lang="ko-KR" altLang="en-US" sz="2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7638" y="4197356"/>
            <a:ext cx="127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smtClean="0">
                <a:latin typeface="맑은 고딕" pitchFamily="50" charset="-127"/>
                <a:ea typeface="맑은 고딕" pitchFamily="50" charset="-127"/>
              </a:rPr>
              <a:t>Server</a:t>
            </a:r>
            <a:endParaRPr lang="ko-KR" altLang="en-US" sz="2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7637" y="5601274"/>
            <a:ext cx="144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smtClean="0">
                <a:latin typeface="맑은 고딕" pitchFamily="50" charset="-127"/>
                <a:ea typeface="맑은 고딕" pitchFamily="50" charset="-127"/>
              </a:rPr>
              <a:t>Database</a:t>
            </a:r>
            <a:endParaRPr lang="ko-KR" altLang="en-US" sz="200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6"/>
          <p:cNvGrpSpPr/>
          <p:nvPr/>
        </p:nvGrpSpPr>
        <p:grpSpPr>
          <a:xfrm>
            <a:off x="2728207" y="1573993"/>
            <a:ext cx="2678925" cy="785818"/>
            <a:chOff x="5733037" y="1741474"/>
            <a:chExt cx="2678925" cy="785818"/>
          </a:xfrm>
        </p:grpSpPr>
        <p:sp>
          <p:nvSpPr>
            <p:cNvPr id="19" name="모서리가 둥근 직사각형 18"/>
            <p:cNvSpPr/>
            <p:nvPr/>
          </p:nvSpPr>
          <p:spPr bwMode="auto">
            <a:xfrm>
              <a:off x="5733037" y="1741474"/>
              <a:ext cx="2678925" cy="78581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t"/>
            <a:lstStyle/>
            <a:p>
              <a:pPr algn="ctr">
                <a:defRPr/>
              </a:pPr>
              <a:r>
                <a:rPr lang="en-US" altLang="ko-KR" sz="2000" b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HTML5</a:t>
              </a:r>
            </a:p>
          </p:txBody>
        </p:sp>
        <p:sp>
          <p:nvSpPr>
            <p:cNvPr id="30" name="모서리가 둥근 직사각형 29"/>
            <p:cNvSpPr/>
            <p:nvPr/>
          </p:nvSpPr>
          <p:spPr bwMode="auto">
            <a:xfrm>
              <a:off x="5917293" y="2136764"/>
              <a:ext cx="2294869" cy="32703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0000" tIns="46800" rIns="90000" bIns="46800" anchor="ctr"/>
            <a:lstStyle/>
            <a:p>
              <a:pPr algn="ctr">
                <a:defRPr/>
              </a:pPr>
              <a:r>
                <a:rPr lang="en-US" altLang="ko-KR" sz="1600" b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Socket.io</a:t>
              </a:r>
            </a:p>
          </p:txBody>
        </p:sp>
      </p:grpSp>
      <p:sp>
        <p:nvSpPr>
          <p:cNvPr id="31" name="모서리가 둥근 직사각형 30"/>
          <p:cNvSpPr/>
          <p:nvPr/>
        </p:nvSpPr>
        <p:spPr bwMode="auto">
          <a:xfrm>
            <a:off x="5573485" y="1573993"/>
            <a:ext cx="2757715" cy="6429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2000" b="1" err="1" smtClean="0">
                <a:latin typeface="맑은 고딕" pitchFamily="50" charset="-127"/>
                <a:ea typeface="맑은 고딕" pitchFamily="50" charset="-127"/>
              </a:rPr>
              <a:t>Javascript</a:t>
            </a:r>
            <a:endParaRPr lang="en-US" altLang="ko-KR" sz="20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왼쪽/오른쪽 화살표 16"/>
          <p:cNvSpPr/>
          <p:nvPr/>
        </p:nvSpPr>
        <p:spPr>
          <a:xfrm>
            <a:off x="5271512" y="4029532"/>
            <a:ext cx="448929" cy="357190"/>
          </a:xfrm>
          <a:prstGeom prst="leftRightArrow">
            <a:avLst>
              <a:gd name="adj1" fmla="val 50000"/>
              <a:gd name="adj2" fmla="val 2812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왼쪽/오른쪽 화살표 31"/>
          <p:cNvSpPr/>
          <p:nvPr/>
        </p:nvSpPr>
        <p:spPr>
          <a:xfrm rot="5400000">
            <a:off x="3293761" y="2778038"/>
            <a:ext cx="1574808" cy="738354"/>
          </a:xfrm>
          <a:prstGeom prst="leftRightArrow">
            <a:avLst>
              <a:gd name="adj1" fmla="val 50000"/>
              <a:gd name="adj2" fmla="val 2812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5979887" y="5357826"/>
            <a:ext cx="2732341" cy="92869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t"/>
          <a:lstStyle/>
          <a:p>
            <a:pPr algn="l">
              <a:defRPr/>
            </a:pPr>
            <a:r>
              <a:rPr lang="en-US" altLang="ko-KR" sz="2000" b="1" err="1" smtClean="0">
                <a:latin typeface="맑은 고딕" pitchFamily="50" charset="-127"/>
                <a:ea typeface="맑은 고딕" pitchFamily="50" charset="-127"/>
              </a:rPr>
              <a:t>MySQL</a:t>
            </a:r>
            <a:endParaRPr lang="ko-KR" altLang="en-US" sz="2000" b="1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3" descr="C:\Users\godong\Downloads\1361087378_iDataba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38802" y="5432768"/>
            <a:ext cx="571504" cy="57150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122888" y="5917188"/>
            <a:ext cx="1216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맑은 고딕" pitchFamily="50" charset="-127"/>
                <a:ea typeface="맑은 고딕" pitchFamily="50" charset="-127"/>
              </a:rPr>
              <a:t>User DB</a:t>
            </a:r>
            <a:endParaRPr lang="ko-KR" altLang="en-US" sz="2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6172484" y="4569568"/>
            <a:ext cx="2170355" cy="4600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20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node_mysql</a:t>
            </a:r>
            <a:endParaRPr lang="en-US" altLang="ko-KR" sz="20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왼쪽/오른쪽 화살표 35"/>
          <p:cNvSpPr/>
          <p:nvPr/>
        </p:nvSpPr>
        <p:spPr>
          <a:xfrm rot="16200000">
            <a:off x="3941984" y="4971607"/>
            <a:ext cx="328162" cy="500066"/>
          </a:xfrm>
          <a:prstGeom prst="leftRightArrow">
            <a:avLst>
              <a:gd name="adj1" fmla="val 50000"/>
              <a:gd name="adj2" fmla="val 2812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왼쪽/오른쪽 화살표 33"/>
          <p:cNvSpPr/>
          <p:nvPr/>
        </p:nvSpPr>
        <p:spPr>
          <a:xfrm rot="16200000">
            <a:off x="7094887" y="4971607"/>
            <a:ext cx="328162" cy="500066"/>
          </a:xfrm>
          <a:prstGeom prst="leftRightArrow">
            <a:avLst>
              <a:gd name="adj1" fmla="val 50000"/>
              <a:gd name="adj2" fmla="val 2812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시스템 구조 </a:t>
            </a:r>
            <a:r>
              <a:rPr lang="en-US" altLang="ko-KR" smtClean="0"/>
              <a:t>(Architecture)</a:t>
            </a:r>
            <a:endParaRPr lang="ko-KR" altLang="en-US"/>
          </a:p>
        </p:txBody>
      </p:sp>
    </p:spTree>
  </p:cSld>
  <p:clrMapOvr>
    <a:masterClrMapping/>
  </p:clrMapOvr>
  <p:transition advTm="23806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오케스트라 서비스 페이지 소개</a:t>
            </a:r>
            <a:endParaRPr lang="ko-KR" altLang="en-US"/>
          </a:p>
        </p:txBody>
      </p:sp>
      <p:sp>
        <p:nvSpPr>
          <p:cNvPr id="6" name="바닥글 개체 틀 3"/>
          <p:cNvSpPr txBox="1">
            <a:spLocks/>
          </p:cNvSpPr>
          <p:nvPr/>
        </p:nvSpPr>
        <p:spPr>
          <a:xfrm>
            <a:off x="346892" y="3006825"/>
            <a:ext cx="1343025" cy="247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r>
              <a:rPr kumimoji="0" lang="de-DE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sym typeface="Wingdings" pitchFamily="2" charset="2"/>
              </a:rPr>
              <a:t></a:t>
            </a:r>
            <a:r>
              <a:rPr kumimoji="0" lang="de-DE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fld id="{A5DC1843-ACC6-4DA4-AA01-11F197B44782}" type="slidenum">
              <a:rPr kumimoji="0" lang="de-DE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altLang="ko-KR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3606"/>
            <a:ext cx="2739599" cy="148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43606"/>
            <a:ext cx="2772351" cy="147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43606"/>
            <a:ext cx="2772351" cy="148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3" y="4183410"/>
            <a:ext cx="2772351" cy="147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48715"/>
            <a:ext cx="2739599" cy="1446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474" y="4234152"/>
            <a:ext cx="2830756" cy="1499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3" y="1395239"/>
            <a:ext cx="9144000" cy="4951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" y="1395239"/>
            <a:ext cx="9144364" cy="4874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3" y="1395238"/>
            <a:ext cx="9144000" cy="489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" y="1395238"/>
            <a:ext cx="9144364" cy="4874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3" y="1395238"/>
            <a:ext cx="9144000" cy="4842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3" y="1395239"/>
            <a:ext cx="9144000" cy="4829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15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서버 성능 분석</a:t>
            </a:r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44016" y="1653380"/>
          <a:ext cx="8820472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608"/>
                <a:gridCol w="936104"/>
                <a:gridCol w="1512168"/>
                <a:gridCol w="864096"/>
                <a:gridCol w="1129689"/>
                <a:gridCol w="1129689"/>
                <a:gridCol w="1102559"/>
                <a:gridCol w="1102559"/>
              </a:tblGrid>
              <a:tr h="550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6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latin typeface="맑은 고딕" pitchFamily="50" charset="-127"/>
                          <a:ea typeface="맑은 고딕" pitchFamily="50" charset="-127"/>
                        </a:rPr>
                        <a:t>OS</a:t>
                      </a:r>
                      <a:endParaRPr lang="ko-KR" altLang="en-US" sz="16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맑은 고딕" pitchFamily="50" charset="-127"/>
                          <a:ea typeface="맑은 고딕" pitchFamily="50" charset="-127"/>
                        </a:rPr>
                        <a:t>사양</a:t>
                      </a:r>
                      <a:endParaRPr lang="ko-KR" altLang="en-US" sz="16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맑은 고딕" pitchFamily="50" charset="-127"/>
                          <a:ea typeface="맑은 고딕" pitchFamily="50" charset="-127"/>
                        </a:rPr>
                        <a:t>가격</a:t>
                      </a:r>
                      <a:endParaRPr lang="ko-KR" altLang="en-US" sz="16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smtClean="0">
                          <a:latin typeface="맑은 고딕" pitchFamily="50" charset="-127"/>
                          <a:ea typeface="맑은 고딕" pitchFamily="50" charset="-127"/>
                        </a:rPr>
                        <a:t>연간 </a:t>
                      </a:r>
                      <a:endParaRPr lang="en-US" altLang="ko-KR" sz="1600" baseline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aseline="0" smtClean="0">
                          <a:latin typeface="맑은 고딕" pitchFamily="50" charset="-127"/>
                          <a:ea typeface="맑은 고딕" pitchFamily="50" charset="-127"/>
                        </a:rPr>
                        <a:t>사용료</a:t>
                      </a:r>
                      <a:r>
                        <a:rPr lang="en-US" altLang="ko-KR" sz="1600" baseline="0" smtClean="0">
                          <a:latin typeface="맑은 고딕" pitchFamily="50" charset="-127"/>
                          <a:ea typeface="맑은 고딕" pitchFamily="50" charset="-127"/>
                        </a:rPr>
                        <a:t>($)</a:t>
                      </a:r>
                      <a:endParaRPr lang="ko-KR" altLang="en-US" sz="16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맑은 고딕" pitchFamily="50" charset="-127"/>
                          <a:ea typeface="맑은 고딕" pitchFamily="50" charset="-127"/>
                        </a:rPr>
                        <a:t>연간 </a:t>
                      </a:r>
                      <a:endParaRPr lang="en-US" altLang="ko-KR" sz="16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smtClean="0">
                          <a:latin typeface="맑은 고딕" pitchFamily="50" charset="-127"/>
                          <a:ea typeface="맑은 고딕" pitchFamily="50" charset="-127"/>
                        </a:rPr>
                        <a:t>사용료</a:t>
                      </a:r>
                      <a:r>
                        <a:rPr lang="en-US" altLang="ko-KR" sz="1600" smtClean="0">
                          <a:latin typeface="맑은 고딕" pitchFamily="50" charset="-127"/>
                          <a:ea typeface="맑은 고딕" pitchFamily="50" charset="-127"/>
                        </a:rPr>
                        <a:t>(\)</a:t>
                      </a:r>
                      <a:endParaRPr lang="ko-KR" altLang="en-US" sz="16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맑은 고딕" pitchFamily="50" charset="-127"/>
                          <a:ea typeface="맑은 고딕" pitchFamily="50" charset="-127"/>
                        </a:rPr>
                        <a:t>성능</a:t>
                      </a:r>
                      <a:r>
                        <a:rPr lang="en-US" altLang="ko-KR" sz="1600" baseline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baseline="0" smtClean="0">
                          <a:latin typeface="맑은 고딕" pitchFamily="50" charset="-127"/>
                          <a:ea typeface="맑은 고딕" pitchFamily="50" charset="-127"/>
                        </a:rPr>
                        <a:t>측정</a:t>
                      </a:r>
                      <a:endParaRPr lang="en-US" altLang="ko-KR" sz="1600" baseline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aseline="0" smtClean="0">
                          <a:latin typeface="맑은 고딕" pitchFamily="50" charset="-127"/>
                          <a:ea typeface="맑은 고딕" pitchFamily="50" charset="-127"/>
                        </a:rPr>
                        <a:t>해외</a:t>
                      </a:r>
                      <a:r>
                        <a:rPr lang="en-US" altLang="ko-KR" sz="1200" baseline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smtClean="0">
                          <a:latin typeface="맑은 고딕" pitchFamily="50" charset="-127"/>
                          <a:ea typeface="맑은 고딕" pitchFamily="50" charset="-127"/>
                        </a:rPr>
                        <a:t>성능 측정</a:t>
                      </a:r>
                      <a:endParaRPr lang="en-US" altLang="ko-KR" sz="1600" baseline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aseline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aseline="0" smtClean="0">
                          <a:latin typeface="맑은 고딕" pitchFamily="50" charset="-127"/>
                          <a:ea typeface="맑은 고딕" pitchFamily="50" charset="-127"/>
                        </a:rPr>
                        <a:t>국내</a:t>
                      </a:r>
                      <a:r>
                        <a:rPr lang="en-US" altLang="ko-KR" sz="1200" baseline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/>
                </a:tc>
              </a:tr>
              <a:tr h="731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 smtClean="0">
                          <a:latin typeface="맑은 고딕" pitchFamily="50" charset="-127"/>
                          <a:ea typeface="맑은 고딕" pitchFamily="50" charset="-127"/>
                        </a:rPr>
                        <a:t>Joyent</a:t>
                      </a:r>
                      <a:endParaRPr lang="en-US" altLang="ko-KR" sz="14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Compute</a:t>
                      </a: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Service</a:t>
                      </a: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(VM x</a:t>
                      </a:r>
                      <a:r>
                        <a:rPr lang="en-US" altLang="ko-KR" sz="1400" baseline="0" smtClean="0">
                          <a:latin typeface="맑은 고딕" pitchFamily="50" charset="-127"/>
                          <a:ea typeface="맑은 고딕" pitchFamily="50" charset="-127"/>
                        </a:rPr>
                        <a:t> 1)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 smtClean="0">
                          <a:latin typeface="맑은 고딕" pitchFamily="50" charset="-127"/>
                          <a:ea typeface="맑은 고딕" pitchFamily="50" charset="-127"/>
                        </a:rPr>
                        <a:t>SmartOS</a:t>
                      </a:r>
                      <a:endParaRPr lang="en-US" altLang="ko-KR" sz="14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(Base</a:t>
                      </a:r>
                      <a:r>
                        <a:rPr lang="en-US" altLang="ko-KR" sz="1400" baseline="0" smtClean="0">
                          <a:latin typeface="맑은 고딕" pitchFamily="50" charset="-127"/>
                          <a:ea typeface="맑은 고딕" pitchFamily="50" charset="-127"/>
                        </a:rPr>
                        <a:t>64)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smtClean="0">
                          <a:latin typeface="맑은 고딕" pitchFamily="50" charset="-127"/>
                          <a:ea typeface="맑은 고딕" pitchFamily="50" charset="-127"/>
                        </a:rPr>
                        <a:t>CPU: 7vCPU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>
                          <a:latin typeface="맑은 고딕" pitchFamily="50" charset="-127"/>
                          <a:ea typeface="맑은 고딕" pitchFamily="50" charset="-127"/>
                        </a:rPr>
                        <a:t>RAM</a:t>
                      </a:r>
                      <a:r>
                        <a:rPr lang="en-US" altLang="ko-KR" sz="1200" baseline="0" smtClean="0">
                          <a:latin typeface="맑은 고딕" pitchFamily="50" charset="-127"/>
                          <a:ea typeface="맑은 고딕" pitchFamily="50" charset="-127"/>
                        </a:rPr>
                        <a:t>: 7GiB</a:t>
                      </a:r>
                    </a:p>
                    <a:p>
                      <a:pPr algn="ctr" latinLnBrk="1"/>
                      <a:r>
                        <a:rPr lang="en-US" altLang="ko-KR" sz="1200" baseline="0" smtClean="0">
                          <a:latin typeface="맑은 고딕" pitchFamily="50" charset="-127"/>
                          <a:ea typeface="맑은 고딕" pitchFamily="50" charset="-127"/>
                        </a:rPr>
                        <a:t>Network: 10Gbit/s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$0.508</a:t>
                      </a:r>
                    </a:p>
                    <a:p>
                      <a:pPr algn="ctr" latinLnBrk="1"/>
                      <a:r>
                        <a:rPr lang="en-US" altLang="ko-KR" sz="1000" smtClean="0">
                          <a:latin typeface="맑은 고딕" pitchFamily="50" charset="-127"/>
                          <a:ea typeface="맑은 고딕" pitchFamily="50" charset="-127"/>
                        </a:rPr>
                        <a:t>per</a:t>
                      </a:r>
                      <a:r>
                        <a:rPr lang="en-US" altLang="ko-KR" sz="1000" baseline="0" smtClean="0">
                          <a:latin typeface="맑은 고딕" pitchFamily="50" charset="-127"/>
                          <a:ea typeface="맑은 고딕" pitchFamily="50" charset="-127"/>
                        </a:rPr>
                        <a:t> hour</a:t>
                      </a:r>
                      <a:endParaRPr lang="en-US" altLang="ko-KR" sz="10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$4450.08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\4,979,550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2.69Gbit/s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4.02Mbits/s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36000" marB="36000" anchor="ctr"/>
                </a:tc>
              </a:tr>
              <a:tr h="731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AWS</a:t>
                      </a: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EC2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(VM x</a:t>
                      </a:r>
                      <a:r>
                        <a:rPr lang="en-US" altLang="ko-KR" sz="1400" baseline="0" smtClean="0">
                          <a:latin typeface="맑은 고딕" pitchFamily="50" charset="-127"/>
                          <a:ea typeface="맑은 고딕" pitchFamily="50" charset="-127"/>
                        </a:rPr>
                        <a:t> 1)</a:t>
                      </a:r>
                      <a:endParaRPr lang="ko-KR" altLang="en-US" sz="14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 smtClean="0">
                          <a:latin typeface="맑은 고딕" pitchFamily="50" charset="-127"/>
                          <a:ea typeface="맑은 고딕" pitchFamily="50" charset="-127"/>
                        </a:rPr>
                        <a:t>Ubuntu</a:t>
                      </a:r>
                      <a:endParaRPr lang="en-US" altLang="ko-KR" sz="14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12.04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M3 Extra Large</a:t>
                      </a: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13ECUs 4Cores</a:t>
                      </a: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15GiB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$0.500</a:t>
                      </a:r>
                    </a:p>
                    <a:p>
                      <a:pPr algn="ctr" latinLnBrk="1"/>
                      <a:r>
                        <a:rPr lang="en-US" altLang="ko-KR" sz="1000" smtClean="0">
                          <a:latin typeface="맑은 고딕" pitchFamily="50" charset="-127"/>
                          <a:ea typeface="맑은 고딕" pitchFamily="50" charset="-127"/>
                        </a:rPr>
                        <a:t>per</a:t>
                      </a:r>
                      <a:r>
                        <a:rPr lang="en-US" altLang="ko-KR" sz="1000" baseline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smtClean="0">
                          <a:latin typeface="맑은 고딕" pitchFamily="50" charset="-127"/>
                          <a:ea typeface="맑은 고딕" pitchFamily="50" charset="-127"/>
                        </a:rPr>
                        <a:t>hour</a:t>
                      </a:r>
                      <a:endParaRPr lang="ko-KR" altLang="en-US" sz="10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$4380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\4,901,220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6.56Gbit/s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63.8Mbits/s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36000" marB="36000" anchor="ctr"/>
                </a:tc>
              </a:tr>
              <a:tr h="731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Cafe24</a:t>
                      </a:r>
                    </a:p>
                    <a:p>
                      <a:pPr algn="ctr" latinLnBrk="1"/>
                      <a:r>
                        <a:rPr lang="ko-KR" altLang="en-US" sz="1400" err="1" smtClean="0">
                          <a:latin typeface="맑은 고딕" pitchFamily="50" charset="-127"/>
                          <a:ea typeface="맑은 고딕" pitchFamily="50" charset="-127"/>
                        </a:rPr>
                        <a:t>서버호스팅</a:t>
                      </a:r>
                      <a:endParaRPr lang="en-US" altLang="ko-KR" sz="14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(BM x</a:t>
                      </a:r>
                      <a:r>
                        <a:rPr lang="en-US" altLang="ko-KR" sz="1400" baseline="0" smtClean="0">
                          <a:latin typeface="맑은 고딕" pitchFamily="50" charset="-127"/>
                          <a:ea typeface="맑은 고딕" pitchFamily="50" charset="-127"/>
                        </a:rPr>
                        <a:t> 1)</a:t>
                      </a:r>
                      <a:endParaRPr lang="ko-KR" altLang="en-US" sz="14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err="1" smtClean="0">
                          <a:latin typeface="맑은 고딕" pitchFamily="50" charset="-127"/>
                          <a:ea typeface="맑은 고딕" pitchFamily="50" charset="-127"/>
                        </a:rPr>
                        <a:t>Ubuntu</a:t>
                      </a:r>
                      <a:endParaRPr lang="en-US" altLang="ko-KR" sz="14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12.04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Xeon 4Cores</a:t>
                      </a: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DDR3</a:t>
                      </a:r>
                      <a:r>
                        <a:rPr lang="en-US" altLang="ko-KR" sz="1400" baseline="0" smtClean="0">
                          <a:latin typeface="맑은 고딕" pitchFamily="50" charset="-127"/>
                          <a:ea typeface="맑은 고딕" pitchFamily="50" charset="-127"/>
                        </a:rPr>
                        <a:t> 8GiB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\93,500</a:t>
                      </a:r>
                    </a:p>
                    <a:p>
                      <a:pPr algn="ctr" latinLnBrk="1"/>
                      <a:r>
                        <a:rPr lang="en-US" altLang="ko-KR" sz="1000" smtClean="0">
                          <a:latin typeface="맑은 고딕" pitchFamily="50" charset="-127"/>
                          <a:ea typeface="맑은 고딕" pitchFamily="50" charset="-127"/>
                        </a:rPr>
                        <a:t>per</a:t>
                      </a:r>
                      <a:r>
                        <a:rPr lang="en-US" altLang="ko-KR" sz="1000" baseline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smtClean="0">
                          <a:latin typeface="맑은 고딕" pitchFamily="50" charset="-127"/>
                          <a:ea typeface="맑은 고딕" pitchFamily="50" charset="-127"/>
                        </a:rPr>
                        <a:t>month</a:t>
                      </a:r>
                      <a:endParaRPr lang="ko-KR" altLang="en-US" sz="10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$1002.68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\1,122,000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1Gbps</a:t>
                      </a: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Dedicated</a:t>
                      </a:r>
                    </a:p>
                    <a:p>
                      <a:pPr algn="ctr" latinLnBrk="1"/>
                      <a:r>
                        <a:rPr lang="en-US" altLang="ko-KR" sz="1400" smtClean="0">
                          <a:latin typeface="맑은 고딕" pitchFamily="50" charset="-127"/>
                          <a:ea typeface="맑은 고딕" pitchFamily="50" charset="-127"/>
                        </a:rPr>
                        <a:t>Line</a:t>
                      </a:r>
                      <a:endParaRPr lang="ko-KR" altLang="en-US" sz="14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1149324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mtClean="0">
                <a:latin typeface="맑은 고딕" pitchFamily="50" charset="-127"/>
                <a:ea typeface="맑은 고딕" pitchFamily="50" charset="-127"/>
              </a:rPr>
              <a:t>네트워크 성능 측정</a:t>
            </a: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godong\Desktop\awssssss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1565" y="4771148"/>
            <a:ext cx="3094811" cy="1944000"/>
          </a:xfrm>
          <a:prstGeom prst="rect">
            <a:avLst/>
          </a:prstGeom>
          <a:noFill/>
        </p:spPr>
      </p:pic>
      <p:pic>
        <p:nvPicPr>
          <p:cNvPr id="1027" name="Picture 3" descr="C:\Users\godong\Desktop\ss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771148"/>
            <a:ext cx="3095576" cy="1944000"/>
          </a:xfrm>
          <a:prstGeom prst="rect">
            <a:avLst/>
          </a:prstGeom>
          <a:noFill/>
        </p:spPr>
      </p:pic>
      <p:pic>
        <p:nvPicPr>
          <p:cNvPr id="1028" name="Picture 4" descr="C:\Users\godong\Desktop\cc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7664" y="4771148"/>
            <a:ext cx="3095576" cy="1944000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8224" y="4771148"/>
            <a:ext cx="2314661" cy="19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전략 </a:t>
            </a:r>
            <a:r>
              <a:rPr lang="ko-KR" altLang="en-US" err="1" smtClean="0"/>
              <a:t>로드맵</a:t>
            </a:r>
            <a:endParaRPr lang="ko-KR" altLang="en-US"/>
          </a:p>
        </p:txBody>
      </p:sp>
      <p:sp>
        <p:nvSpPr>
          <p:cNvPr id="110" name="Text Box 4"/>
          <p:cNvSpPr txBox="1">
            <a:spLocks noChangeArrowheads="1"/>
          </p:cNvSpPr>
          <p:nvPr/>
        </p:nvSpPr>
        <p:spPr bwMode="auto">
          <a:xfrm>
            <a:off x="448469" y="1570022"/>
            <a:ext cx="1430337" cy="4214812"/>
          </a:xfrm>
          <a:prstGeom prst="rect">
            <a:avLst/>
          </a:prstGeom>
          <a:solidFill>
            <a:srgbClr val="F1F6F9"/>
          </a:solidFill>
          <a:ln w="9525" algn="ctr">
            <a:solidFill>
              <a:srgbClr val="336699"/>
            </a:solidFill>
            <a:miter lim="800000"/>
            <a:headEnd/>
            <a:tailEnd/>
          </a:ln>
          <a:effectLst>
            <a:outerShdw dist="35921" dir="2700000" algn="ctr" rotWithShape="0">
              <a:srgbClr val="336699">
                <a:alpha val="50000"/>
              </a:srgbClr>
            </a:outerShdw>
          </a:effectLst>
        </p:spPr>
        <p:txBody>
          <a:bodyPr wrap="none" bIns="468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200" kern="0">
              <a:solidFill>
                <a:srgbClr val="1A10DA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AutoShape 5"/>
          <p:cNvSpPr>
            <a:spLocks noChangeArrowheads="1"/>
          </p:cNvSpPr>
          <p:nvPr/>
        </p:nvSpPr>
        <p:spPr bwMode="auto">
          <a:xfrm>
            <a:off x="521494" y="2103422"/>
            <a:ext cx="1316037" cy="762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시장</a:t>
            </a:r>
            <a:r>
              <a:rPr kumimoji="0" lang="en-US" altLang="ko-KR" sz="1200" ker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(Market)</a:t>
            </a:r>
          </a:p>
        </p:txBody>
      </p:sp>
      <p:sp>
        <p:nvSpPr>
          <p:cNvPr id="112" name="AutoShape 6"/>
          <p:cNvSpPr>
            <a:spLocks noChangeArrowheads="1"/>
          </p:cNvSpPr>
          <p:nvPr/>
        </p:nvSpPr>
        <p:spPr bwMode="auto">
          <a:xfrm>
            <a:off x="521494" y="2992422"/>
            <a:ext cx="1316037" cy="6746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사업</a:t>
            </a:r>
            <a:r>
              <a:rPr kumimoji="0" lang="en-US" altLang="ko-KR" sz="1200" ker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ker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제품</a:t>
            </a:r>
            <a:r>
              <a:rPr kumimoji="0" lang="en-US" altLang="ko-KR" sz="1200" ker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포트폴리오</a:t>
            </a:r>
            <a:endParaRPr kumimoji="0" lang="en-US" altLang="ko-KR" sz="1200" ker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AutoShape 7"/>
          <p:cNvSpPr>
            <a:spLocks noChangeArrowheads="1"/>
          </p:cNvSpPr>
          <p:nvPr/>
        </p:nvSpPr>
        <p:spPr bwMode="auto">
          <a:xfrm>
            <a:off x="523081" y="3786172"/>
            <a:ext cx="1316038" cy="7127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핵심기술확보</a:t>
            </a:r>
          </a:p>
        </p:txBody>
      </p:sp>
      <p:sp>
        <p:nvSpPr>
          <p:cNvPr id="114" name="AutoShape 70"/>
          <p:cNvSpPr>
            <a:spLocks noChangeArrowheads="1"/>
          </p:cNvSpPr>
          <p:nvPr/>
        </p:nvSpPr>
        <p:spPr bwMode="auto">
          <a:xfrm>
            <a:off x="2251868" y="4854559"/>
            <a:ext cx="985499" cy="20478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2000</a:t>
            </a:r>
            <a:r>
              <a:rPr kumimoji="0" lang="ko-KR" altLang="en-US" sz="1000" b="1" ker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만원 투자</a:t>
            </a:r>
          </a:p>
        </p:txBody>
      </p:sp>
      <p:sp>
        <p:nvSpPr>
          <p:cNvPr id="115" name="AutoShape 70"/>
          <p:cNvSpPr>
            <a:spLocks noChangeArrowheads="1"/>
          </p:cNvSpPr>
          <p:nvPr/>
        </p:nvSpPr>
        <p:spPr bwMode="auto">
          <a:xfrm>
            <a:off x="2370931" y="2178033"/>
            <a:ext cx="2520000" cy="25320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24314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 Web Conferencing Market (</a:t>
            </a:r>
            <a:r>
              <a:rPr kumimoji="0" lang="ko-KR" altLang="en-US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국내</a:t>
            </a:r>
            <a:r>
              <a:rPr kumimoji="0" lang="en-US" altLang="ko-KR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AutoShape 7"/>
          <p:cNvSpPr>
            <a:spLocks noChangeArrowheads="1"/>
          </p:cNvSpPr>
          <p:nvPr/>
        </p:nvSpPr>
        <p:spPr bwMode="auto">
          <a:xfrm>
            <a:off x="519906" y="4597384"/>
            <a:ext cx="1316038" cy="4778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투자 </a:t>
            </a:r>
          </a:p>
        </p:txBody>
      </p:sp>
      <p:sp>
        <p:nvSpPr>
          <p:cNvPr id="117" name="AutoShape 72"/>
          <p:cNvSpPr>
            <a:spLocks noChangeArrowheads="1"/>
          </p:cNvSpPr>
          <p:nvPr/>
        </p:nvSpPr>
        <p:spPr bwMode="auto">
          <a:xfrm>
            <a:off x="6072198" y="2178033"/>
            <a:ext cx="2396668" cy="2444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24314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 Web Conferencing Market (</a:t>
            </a:r>
            <a:r>
              <a:rPr lang="ko-KR" altLang="en-US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해외</a:t>
            </a:r>
            <a:r>
              <a:rPr lang="en-US" altLang="ko-KR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en-US" altLang="ko-KR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AutoShape 70"/>
          <p:cNvSpPr>
            <a:spLocks noChangeArrowheads="1"/>
          </p:cNvSpPr>
          <p:nvPr/>
        </p:nvSpPr>
        <p:spPr bwMode="auto">
          <a:xfrm>
            <a:off x="3435509" y="4846622"/>
            <a:ext cx="897219" cy="20002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1000" b="1" kern="0" err="1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억원</a:t>
            </a:r>
            <a:r>
              <a:rPr kumimoji="0" lang="ko-KR" altLang="en-US" sz="1000" b="1" ker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 투자</a:t>
            </a:r>
          </a:p>
        </p:txBody>
      </p:sp>
      <p:sp>
        <p:nvSpPr>
          <p:cNvPr id="119" name="AutoShape 7"/>
          <p:cNvSpPr>
            <a:spLocks noChangeArrowheads="1"/>
          </p:cNvSpPr>
          <p:nvPr/>
        </p:nvSpPr>
        <p:spPr bwMode="auto">
          <a:xfrm>
            <a:off x="515144" y="5203809"/>
            <a:ext cx="1316037" cy="5095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조직</a:t>
            </a:r>
            <a:r>
              <a:rPr kumimoji="0" lang="en-US" altLang="ko-KR" sz="1200" ker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ker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AutoShape 70"/>
          <p:cNvSpPr>
            <a:spLocks noChangeArrowheads="1"/>
          </p:cNvSpPr>
          <p:nvPr/>
        </p:nvSpPr>
        <p:spPr bwMode="auto">
          <a:xfrm>
            <a:off x="2228056" y="5221272"/>
            <a:ext cx="2154238" cy="2159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기존조직 활용</a:t>
            </a:r>
            <a:r>
              <a:rPr kumimoji="0" lang="en-US" altLang="ko-KR" sz="1000" b="1" ker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00" b="1" ker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개발</a:t>
            </a:r>
            <a:r>
              <a:rPr kumimoji="0" lang="en-US" altLang="ko-KR" sz="1000" b="1" ker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000" b="1" ker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디자인</a:t>
            </a:r>
            <a:r>
              <a:rPr kumimoji="0" lang="en-US" altLang="ko-KR" sz="1000" b="1" ker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000" b="1" ker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마케팅</a:t>
            </a:r>
            <a:r>
              <a:rPr kumimoji="0" lang="en-US" altLang="ko-KR" sz="1000" b="1" ker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 )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AutoShape 10"/>
          <p:cNvSpPr>
            <a:spLocks noChangeArrowheads="1"/>
          </p:cNvSpPr>
          <p:nvPr/>
        </p:nvSpPr>
        <p:spPr bwMode="auto">
          <a:xfrm>
            <a:off x="1988344" y="4632309"/>
            <a:ext cx="2046287" cy="18415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정부지원사업</a:t>
            </a:r>
            <a:r>
              <a:rPr kumimoji="0" lang="en-US" altLang="ko-KR" sz="1000" b="1" ker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(R&amp;D, </a:t>
            </a:r>
            <a:r>
              <a:rPr kumimoji="0" lang="ko-KR" altLang="en-US" sz="1000" b="1" ker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사업화</a:t>
            </a:r>
            <a:r>
              <a:rPr kumimoji="0" lang="en-US" altLang="ko-KR" sz="1000" b="1" ker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1000" b="1" ker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활용</a:t>
            </a:r>
          </a:p>
        </p:txBody>
      </p:sp>
      <p:sp>
        <p:nvSpPr>
          <p:cNvPr id="122" name="AutoShape 70"/>
          <p:cNvSpPr>
            <a:spLocks noChangeArrowheads="1"/>
          </p:cNvSpPr>
          <p:nvPr/>
        </p:nvSpPr>
        <p:spPr bwMode="auto">
          <a:xfrm>
            <a:off x="4126706" y="5494322"/>
            <a:ext cx="1711325" cy="2159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신규 인원 확보</a:t>
            </a:r>
          </a:p>
        </p:txBody>
      </p:sp>
      <p:sp>
        <p:nvSpPr>
          <p:cNvPr id="123" name="AutoShape 5"/>
          <p:cNvSpPr>
            <a:spLocks noChangeArrowheads="1"/>
          </p:cNvSpPr>
          <p:nvPr/>
        </p:nvSpPr>
        <p:spPr bwMode="auto">
          <a:xfrm>
            <a:off x="2024856" y="1654159"/>
            <a:ext cx="1098550" cy="34290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25400" algn="ctr">
            <a:solidFill>
              <a:srgbClr val="FFFFFF"/>
            </a:solidFill>
            <a:round/>
            <a:headEnd/>
            <a:tailEnd/>
          </a:ln>
          <a:effectLst>
            <a:outerShdw dist="45791" dir="3378596" algn="ctr" rotWithShape="0">
              <a:srgbClr val="4D4D4D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사업 준비</a:t>
            </a:r>
          </a:p>
        </p:txBody>
      </p:sp>
      <p:sp>
        <p:nvSpPr>
          <p:cNvPr id="124" name="AutoShape 5"/>
          <p:cNvSpPr>
            <a:spLocks noChangeArrowheads="1"/>
          </p:cNvSpPr>
          <p:nvPr/>
        </p:nvSpPr>
        <p:spPr bwMode="auto">
          <a:xfrm>
            <a:off x="524669" y="1617647"/>
            <a:ext cx="1316037" cy="379412"/>
          </a:xfrm>
          <a:prstGeom prst="rect">
            <a:avLst/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rgbClr val="FFFFFF">
                    <a:lumMod val="95000"/>
                  </a:srgbClr>
                </a:solidFill>
                <a:latin typeface="맑은 고딕" pitchFamily="50" charset="-127"/>
                <a:ea typeface="맑은 고딕" pitchFamily="50" charset="-127"/>
              </a:rPr>
              <a:t>단계구분</a:t>
            </a:r>
            <a:endParaRPr kumimoji="0" lang="en-US" altLang="ko-KR" sz="1200" kern="0">
              <a:solidFill>
                <a:srgbClr val="FFFFFF">
                  <a:lumMod val="9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AutoShape 5"/>
          <p:cNvSpPr>
            <a:spLocks noChangeArrowheads="1"/>
          </p:cNvSpPr>
          <p:nvPr/>
        </p:nvSpPr>
        <p:spPr bwMode="auto">
          <a:xfrm>
            <a:off x="3174206" y="1658922"/>
            <a:ext cx="3825418" cy="341312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 algn="ctr">
            <a:solidFill>
              <a:srgbClr val="FFFFFF"/>
            </a:solidFill>
            <a:round/>
            <a:headEnd/>
            <a:tailEnd/>
          </a:ln>
          <a:effectLst>
            <a:outerShdw dist="45791" dir="3378596" algn="ctr" rotWithShape="0">
              <a:srgbClr val="4D4D4D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서비스 출시 및 서비스 확장</a:t>
            </a:r>
          </a:p>
        </p:txBody>
      </p:sp>
      <p:sp>
        <p:nvSpPr>
          <p:cNvPr id="126" name="AutoShape 5"/>
          <p:cNvSpPr>
            <a:spLocks noChangeArrowheads="1"/>
          </p:cNvSpPr>
          <p:nvPr/>
        </p:nvSpPr>
        <p:spPr bwMode="auto">
          <a:xfrm>
            <a:off x="7047249" y="1658922"/>
            <a:ext cx="1576845" cy="341312"/>
          </a:xfrm>
          <a:prstGeom prst="rect">
            <a:avLst/>
          </a:prstGeom>
          <a:solidFill>
            <a:srgbClr val="006600"/>
          </a:solidFill>
          <a:ln w="25400" algn="ctr">
            <a:solidFill>
              <a:srgbClr val="FFFFFF"/>
            </a:solidFill>
            <a:round/>
            <a:headEnd/>
            <a:tailEnd/>
          </a:ln>
          <a:effectLst>
            <a:outerShdw dist="45791" dir="3378596" algn="ctr" rotWithShape="0">
              <a:srgbClr val="4D4D4D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시장다변화</a:t>
            </a:r>
          </a:p>
        </p:txBody>
      </p:sp>
      <p:sp>
        <p:nvSpPr>
          <p:cNvPr id="127" name="AutoShape 70"/>
          <p:cNvSpPr>
            <a:spLocks noChangeArrowheads="1"/>
          </p:cNvSpPr>
          <p:nvPr/>
        </p:nvSpPr>
        <p:spPr bwMode="auto">
          <a:xfrm>
            <a:off x="4714876" y="3795716"/>
            <a:ext cx="1244197" cy="22802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2A79D0">
                  <a:shade val="51000"/>
                  <a:satMod val="130000"/>
                </a:srgbClr>
              </a:gs>
              <a:gs pos="80000">
                <a:srgbClr val="2A79D0">
                  <a:shade val="93000"/>
                  <a:satMod val="130000"/>
                </a:srgbClr>
              </a:gs>
              <a:gs pos="100000">
                <a:srgbClr val="2A79D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kern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 Solution </a:t>
            </a:r>
            <a:r>
              <a:rPr lang="ko-KR" altLang="en-US" sz="1000" b="1" kern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개발</a:t>
            </a:r>
            <a:endParaRPr kumimoji="0" lang="ko-KR" altLang="en-US" sz="1000" b="1" ker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AutoShape 21"/>
          <p:cNvSpPr>
            <a:spLocks noChangeArrowheads="1"/>
          </p:cNvSpPr>
          <p:nvPr/>
        </p:nvSpPr>
        <p:spPr bwMode="auto">
          <a:xfrm>
            <a:off x="6072198" y="3028934"/>
            <a:ext cx="2397600" cy="241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699FF"/>
              </a:gs>
              <a:gs pos="100000">
                <a:srgbClr val="6699FF">
                  <a:gamma/>
                  <a:tint val="27451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 Orchestra Service (Global)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AutoShape 70"/>
          <p:cNvSpPr>
            <a:spLocks noChangeArrowheads="1"/>
          </p:cNvSpPr>
          <p:nvPr/>
        </p:nvSpPr>
        <p:spPr bwMode="auto">
          <a:xfrm>
            <a:off x="4535646" y="4856147"/>
            <a:ext cx="897219" cy="20002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kern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1000" b="1" kern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억원</a:t>
            </a:r>
            <a:r>
              <a:rPr kumimoji="0" lang="ko-KR" altLang="en-US" sz="1000" b="1" kern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ker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투자</a:t>
            </a:r>
          </a:p>
        </p:txBody>
      </p:sp>
      <p:sp>
        <p:nvSpPr>
          <p:cNvPr id="130" name="AutoShape 70"/>
          <p:cNvSpPr>
            <a:spLocks noChangeArrowheads="1"/>
          </p:cNvSpPr>
          <p:nvPr/>
        </p:nvSpPr>
        <p:spPr bwMode="auto">
          <a:xfrm>
            <a:off x="5647214" y="4856147"/>
            <a:ext cx="899020" cy="20002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kern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1000" b="1" kern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억원</a:t>
            </a:r>
            <a:r>
              <a:rPr kumimoji="0" lang="ko-KR" altLang="en-US" sz="1000" b="1" kern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ker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투자</a:t>
            </a:r>
          </a:p>
        </p:txBody>
      </p:sp>
      <p:cxnSp>
        <p:nvCxnSpPr>
          <p:cNvPr id="131" name="직선 연결선 130"/>
          <p:cNvCxnSpPr>
            <a:cxnSpLocks noChangeShapeType="1"/>
          </p:cNvCxnSpPr>
          <p:nvPr/>
        </p:nvCxnSpPr>
        <p:spPr bwMode="auto">
          <a:xfrm>
            <a:off x="551656" y="2927334"/>
            <a:ext cx="8143875" cy="1588"/>
          </a:xfrm>
          <a:prstGeom prst="line">
            <a:avLst/>
          </a:prstGeom>
          <a:noFill/>
          <a:ln w="19050" algn="ctr">
            <a:solidFill>
              <a:srgbClr val="808080"/>
            </a:solidFill>
            <a:prstDash val="sysDash"/>
            <a:round/>
            <a:headEnd/>
            <a:tailEnd/>
          </a:ln>
        </p:spPr>
      </p:cxnSp>
      <p:cxnSp>
        <p:nvCxnSpPr>
          <p:cNvPr id="132" name="직선 연결선 131"/>
          <p:cNvCxnSpPr>
            <a:cxnSpLocks noChangeShapeType="1"/>
          </p:cNvCxnSpPr>
          <p:nvPr/>
        </p:nvCxnSpPr>
        <p:spPr bwMode="auto">
          <a:xfrm>
            <a:off x="551656" y="3751247"/>
            <a:ext cx="8143875" cy="0"/>
          </a:xfrm>
          <a:prstGeom prst="line">
            <a:avLst/>
          </a:prstGeom>
          <a:noFill/>
          <a:ln w="19050" algn="ctr">
            <a:solidFill>
              <a:srgbClr val="808080"/>
            </a:solidFill>
            <a:prstDash val="sysDash"/>
            <a:round/>
            <a:headEnd/>
            <a:tailEnd/>
          </a:ln>
        </p:spPr>
      </p:cxnSp>
      <p:cxnSp>
        <p:nvCxnSpPr>
          <p:cNvPr id="133" name="직선 연결선 132"/>
          <p:cNvCxnSpPr>
            <a:cxnSpLocks noChangeShapeType="1"/>
          </p:cNvCxnSpPr>
          <p:nvPr/>
        </p:nvCxnSpPr>
        <p:spPr bwMode="auto">
          <a:xfrm>
            <a:off x="542131" y="4570397"/>
            <a:ext cx="8153400" cy="1587"/>
          </a:xfrm>
          <a:prstGeom prst="line">
            <a:avLst/>
          </a:prstGeom>
          <a:noFill/>
          <a:ln w="19050" algn="ctr">
            <a:solidFill>
              <a:srgbClr val="808080"/>
            </a:solidFill>
            <a:prstDash val="sysDash"/>
            <a:round/>
            <a:headEnd/>
            <a:tailEnd/>
          </a:ln>
        </p:spPr>
      </p:cxnSp>
      <p:sp>
        <p:nvSpPr>
          <p:cNvPr id="134" name="AutoShape 70"/>
          <p:cNvSpPr>
            <a:spLocks noChangeArrowheads="1"/>
          </p:cNvSpPr>
          <p:nvPr/>
        </p:nvSpPr>
        <p:spPr bwMode="auto">
          <a:xfrm>
            <a:off x="6643702" y="3837991"/>
            <a:ext cx="1933271" cy="27996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38383">
                  <a:shade val="51000"/>
                  <a:satMod val="130000"/>
                </a:srgbClr>
              </a:gs>
              <a:gs pos="80000">
                <a:srgbClr val="838383">
                  <a:shade val="93000"/>
                  <a:satMod val="130000"/>
                </a:srgbClr>
              </a:gs>
              <a:gs pos="100000">
                <a:srgbClr val="838383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 수정 보완</a:t>
            </a:r>
            <a:r>
              <a:rPr kumimoji="0" lang="en-US" altLang="ko-KR" sz="1000" b="1" kern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b="1" ker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및 추가 </a:t>
            </a:r>
            <a:r>
              <a:rPr kumimoji="0" lang="en-US" altLang="ko-KR" sz="1000" b="1" ker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R&amp;D</a:t>
            </a:r>
            <a:endParaRPr kumimoji="0" lang="ko-KR" altLang="en-US" sz="1000" b="1" ker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AutoShape 70"/>
          <p:cNvSpPr>
            <a:spLocks noChangeArrowheads="1"/>
          </p:cNvSpPr>
          <p:nvPr/>
        </p:nvSpPr>
        <p:spPr bwMode="auto">
          <a:xfrm>
            <a:off x="4554578" y="2543169"/>
            <a:ext cx="2520000" cy="263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CC99FF">
                  <a:gamma/>
                  <a:tint val="24314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 Business Solution Market</a:t>
            </a:r>
          </a:p>
        </p:txBody>
      </p:sp>
      <p:sp>
        <p:nvSpPr>
          <p:cNvPr id="136" name="AutoShape 21"/>
          <p:cNvSpPr>
            <a:spLocks noChangeArrowheads="1"/>
          </p:cNvSpPr>
          <p:nvPr/>
        </p:nvSpPr>
        <p:spPr bwMode="auto">
          <a:xfrm>
            <a:off x="4554578" y="3370245"/>
            <a:ext cx="2520000" cy="2524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699FF"/>
              </a:gs>
              <a:gs pos="100000">
                <a:srgbClr val="6699FF">
                  <a:gamma/>
                  <a:tint val="27451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 Orchestra Solution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7" name="AutoShape 70"/>
          <p:cNvSpPr>
            <a:spLocks noChangeArrowheads="1"/>
          </p:cNvSpPr>
          <p:nvPr/>
        </p:nvSpPr>
        <p:spPr bwMode="auto">
          <a:xfrm>
            <a:off x="6637674" y="4178920"/>
            <a:ext cx="1720540" cy="28193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38383">
                  <a:shade val="51000"/>
                  <a:satMod val="130000"/>
                </a:srgbClr>
              </a:gs>
              <a:gs pos="80000">
                <a:srgbClr val="838383">
                  <a:shade val="93000"/>
                  <a:satMod val="130000"/>
                </a:srgbClr>
              </a:gs>
              <a:gs pos="100000">
                <a:srgbClr val="838383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 서비스 현지화 및 </a:t>
            </a:r>
            <a:r>
              <a:rPr kumimoji="0" lang="en-US" altLang="ko-KR" sz="1000" b="1" kern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UI </a:t>
            </a:r>
            <a:r>
              <a:rPr kumimoji="0" lang="ko-KR" altLang="en-US" sz="1000" b="1" kern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수정 </a:t>
            </a:r>
            <a:endParaRPr kumimoji="0" lang="ko-KR" altLang="en-US" sz="1000" b="1" ker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Rectangle 3"/>
          <p:cNvSpPr>
            <a:spLocks noChangeArrowheads="1"/>
          </p:cNvSpPr>
          <p:nvPr/>
        </p:nvSpPr>
        <p:spPr bwMode="auto">
          <a:xfrm>
            <a:off x="1980406" y="1214422"/>
            <a:ext cx="2017713" cy="2841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anchor="ctr" anchorCtr="1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단기</a:t>
            </a:r>
            <a:endParaRPr lang="en-US" altLang="ko-KR" sz="120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Rectangle 3"/>
          <p:cNvSpPr>
            <a:spLocks noChangeArrowheads="1"/>
          </p:cNvSpPr>
          <p:nvPr/>
        </p:nvSpPr>
        <p:spPr bwMode="auto">
          <a:xfrm>
            <a:off x="4320381" y="1214422"/>
            <a:ext cx="2017713" cy="2841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anchor="ctr" anchorCtr="1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중기</a:t>
            </a:r>
            <a:endParaRPr lang="en-US" altLang="ko-KR" sz="120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Rectangle 3"/>
          <p:cNvSpPr>
            <a:spLocks noChangeArrowheads="1"/>
          </p:cNvSpPr>
          <p:nvPr/>
        </p:nvSpPr>
        <p:spPr bwMode="auto">
          <a:xfrm>
            <a:off x="6677819" y="1214422"/>
            <a:ext cx="2017712" cy="2841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anchor="ctr" anchorCtr="1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장기</a:t>
            </a:r>
            <a:endParaRPr lang="en-US" altLang="ko-KR" sz="120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1" name="직선 연결선 140"/>
          <p:cNvCxnSpPr>
            <a:cxnSpLocks noChangeShapeType="1"/>
          </p:cNvCxnSpPr>
          <p:nvPr/>
        </p:nvCxnSpPr>
        <p:spPr bwMode="auto">
          <a:xfrm>
            <a:off x="551656" y="5141897"/>
            <a:ext cx="8143875" cy="0"/>
          </a:xfrm>
          <a:prstGeom prst="line">
            <a:avLst/>
          </a:prstGeom>
          <a:noFill/>
          <a:ln w="19050" algn="ctr">
            <a:solidFill>
              <a:srgbClr val="808080"/>
            </a:solidFill>
            <a:prstDash val="sysDash"/>
            <a:round/>
            <a:headEnd/>
            <a:tailEnd/>
          </a:ln>
        </p:spPr>
      </p:cxnSp>
      <p:sp>
        <p:nvSpPr>
          <p:cNvPr id="143" name="AutoShape 21"/>
          <p:cNvSpPr>
            <a:spLocks noChangeArrowheads="1"/>
          </p:cNvSpPr>
          <p:nvPr/>
        </p:nvSpPr>
        <p:spPr bwMode="auto">
          <a:xfrm>
            <a:off x="2370931" y="3047983"/>
            <a:ext cx="2520000" cy="2317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699FF"/>
              </a:gs>
              <a:gs pos="100000">
                <a:srgbClr val="6699FF">
                  <a:gamma/>
                  <a:tint val="27451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 Orchestra Service (Local)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4" name="AutoShape 70"/>
          <p:cNvSpPr>
            <a:spLocks noChangeArrowheads="1"/>
          </p:cNvSpPr>
          <p:nvPr/>
        </p:nvSpPr>
        <p:spPr bwMode="auto">
          <a:xfrm>
            <a:off x="2084198" y="4081467"/>
            <a:ext cx="773290" cy="1728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서비스 보안</a:t>
            </a:r>
            <a:endParaRPr kumimoji="0" lang="ko-KR" altLang="en-US" sz="1000" b="1" ker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5" name="AutoShape 70"/>
          <p:cNvSpPr>
            <a:spLocks noChangeArrowheads="1"/>
          </p:cNvSpPr>
          <p:nvPr/>
        </p:nvSpPr>
        <p:spPr bwMode="auto">
          <a:xfrm>
            <a:off x="2084198" y="4319520"/>
            <a:ext cx="773290" cy="1728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C6600">
                  <a:tint val="66000"/>
                  <a:satMod val="160000"/>
                </a:srgbClr>
              </a:gs>
              <a:gs pos="50000">
                <a:srgbClr val="CC6600">
                  <a:tint val="44500"/>
                  <a:satMod val="160000"/>
                </a:srgbClr>
              </a:gs>
              <a:gs pos="100000">
                <a:srgbClr val="CC66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회의 도구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6" name="AutoShape 70"/>
          <p:cNvSpPr>
            <a:spLocks noChangeArrowheads="1"/>
          </p:cNvSpPr>
          <p:nvPr/>
        </p:nvSpPr>
        <p:spPr bwMode="auto">
          <a:xfrm>
            <a:off x="2071670" y="3795715"/>
            <a:ext cx="1170311" cy="22845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2A79D0">
                  <a:shade val="51000"/>
                  <a:satMod val="130000"/>
                </a:srgbClr>
              </a:gs>
              <a:gs pos="80000">
                <a:srgbClr val="2A79D0">
                  <a:shade val="93000"/>
                  <a:satMod val="130000"/>
                </a:srgbClr>
              </a:gs>
              <a:gs pos="100000">
                <a:srgbClr val="2A79D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 Web </a:t>
            </a:r>
            <a:r>
              <a:rPr kumimoji="0" lang="ko-KR" altLang="en-US" sz="1000" b="1" kern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서비스 개발</a:t>
            </a:r>
            <a:endParaRPr kumimoji="0" lang="ko-KR" altLang="en-US" sz="1000" b="1" ker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7" name="AutoShape 70"/>
          <p:cNvSpPr>
            <a:spLocks noChangeArrowheads="1"/>
          </p:cNvSpPr>
          <p:nvPr/>
        </p:nvSpPr>
        <p:spPr bwMode="auto">
          <a:xfrm>
            <a:off x="2935190" y="4081467"/>
            <a:ext cx="773290" cy="1728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C6600">
                  <a:tint val="66000"/>
                  <a:satMod val="160000"/>
                </a:srgbClr>
              </a:gs>
              <a:gs pos="50000">
                <a:srgbClr val="CC6600">
                  <a:tint val="44500"/>
                  <a:satMod val="160000"/>
                </a:srgbClr>
              </a:gs>
              <a:gs pos="100000">
                <a:srgbClr val="CC66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도구 동기화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8" name="AutoShape 70"/>
          <p:cNvSpPr>
            <a:spLocks noChangeArrowheads="1"/>
          </p:cNvSpPr>
          <p:nvPr/>
        </p:nvSpPr>
        <p:spPr bwMode="auto">
          <a:xfrm>
            <a:off x="3786182" y="4319520"/>
            <a:ext cx="773290" cy="1728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C6600">
                  <a:tint val="66000"/>
                  <a:satMod val="160000"/>
                </a:srgbClr>
              </a:gs>
              <a:gs pos="50000">
                <a:srgbClr val="CC6600">
                  <a:tint val="44500"/>
                  <a:satMod val="160000"/>
                </a:srgbClr>
              </a:gs>
              <a:gs pos="100000">
                <a:srgbClr val="CC66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데이터 보관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9" name="직선 화살표 연결선 148"/>
          <p:cNvCxnSpPr/>
          <p:nvPr/>
        </p:nvCxnSpPr>
        <p:spPr bwMode="auto">
          <a:xfrm flipV="1">
            <a:off x="3643306" y="2449179"/>
            <a:ext cx="0" cy="60198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0" name="직선 화살표 연결선 149"/>
          <p:cNvCxnSpPr/>
          <p:nvPr/>
        </p:nvCxnSpPr>
        <p:spPr bwMode="auto">
          <a:xfrm flipV="1">
            <a:off x="5786446" y="2816844"/>
            <a:ext cx="0" cy="551816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1" name="AutoShape 70"/>
          <p:cNvSpPr>
            <a:spLocks noChangeArrowheads="1"/>
          </p:cNvSpPr>
          <p:nvPr/>
        </p:nvSpPr>
        <p:spPr bwMode="auto">
          <a:xfrm>
            <a:off x="4786314" y="4319520"/>
            <a:ext cx="773290" cy="1728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C6600">
                  <a:tint val="66000"/>
                  <a:satMod val="160000"/>
                </a:srgbClr>
              </a:gs>
              <a:gs pos="50000">
                <a:srgbClr val="CC6600">
                  <a:tint val="44500"/>
                  <a:satMod val="160000"/>
                </a:srgbClr>
              </a:gs>
              <a:gs pos="100000">
                <a:srgbClr val="CC66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솔루션 구축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2" name="직선 화살표 연결선 151"/>
          <p:cNvCxnSpPr/>
          <p:nvPr/>
        </p:nvCxnSpPr>
        <p:spPr bwMode="auto">
          <a:xfrm flipV="1">
            <a:off x="7260462" y="2428868"/>
            <a:ext cx="0" cy="58674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4" name="AutoShape 70"/>
          <p:cNvSpPr>
            <a:spLocks noChangeArrowheads="1"/>
          </p:cNvSpPr>
          <p:nvPr/>
        </p:nvSpPr>
        <p:spPr bwMode="auto">
          <a:xfrm>
            <a:off x="2935190" y="4319520"/>
            <a:ext cx="773290" cy="1728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C6600">
                  <a:tint val="66000"/>
                  <a:satMod val="160000"/>
                </a:srgbClr>
              </a:gs>
              <a:gs pos="50000">
                <a:srgbClr val="CC6600">
                  <a:tint val="44500"/>
                  <a:satMod val="160000"/>
                </a:srgbClr>
              </a:gs>
              <a:gs pos="100000">
                <a:srgbClr val="CC66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회의록 생성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5" name="AutoShape 70"/>
          <p:cNvSpPr>
            <a:spLocks noChangeArrowheads="1"/>
          </p:cNvSpPr>
          <p:nvPr/>
        </p:nvSpPr>
        <p:spPr bwMode="auto">
          <a:xfrm>
            <a:off x="3786182" y="4081467"/>
            <a:ext cx="773290" cy="1728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C6600">
                  <a:tint val="66000"/>
                  <a:satMod val="160000"/>
                </a:srgbClr>
              </a:gs>
              <a:gs pos="50000">
                <a:srgbClr val="CC6600">
                  <a:tint val="44500"/>
                  <a:satMod val="160000"/>
                </a:srgbClr>
              </a:gs>
              <a:gs pos="100000">
                <a:srgbClr val="CC66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결과 분석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6" name="AutoShape 70"/>
          <p:cNvSpPr>
            <a:spLocks noChangeArrowheads="1"/>
          </p:cNvSpPr>
          <p:nvPr/>
        </p:nvSpPr>
        <p:spPr bwMode="auto">
          <a:xfrm>
            <a:off x="4786314" y="4081467"/>
            <a:ext cx="773290" cy="1728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솔루션 보안</a:t>
            </a:r>
            <a:endParaRPr kumimoji="0" lang="ko-KR" altLang="en-US" sz="1000" b="1" ker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7" name="AutoShape 70"/>
          <p:cNvSpPr>
            <a:spLocks noChangeArrowheads="1"/>
          </p:cNvSpPr>
          <p:nvPr/>
        </p:nvSpPr>
        <p:spPr bwMode="auto">
          <a:xfrm>
            <a:off x="5643570" y="4081467"/>
            <a:ext cx="773290" cy="1728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C6600">
                  <a:tint val="66000"/>
                  <a:satMod val="160000"/>
                </a:srgbClr>
              </a:gs>
              <a:gs pos="50000">
                <a:srgbClr val="CC6600">
                  <a:tint val="44500"/>
                  <a:satMod val="160000"/>
                </a:srgbClr>
              </a:gs>
              <a:gs pos="100000">
                <a:srgbClr val="CC66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화상 회의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AutoShape 70"/>
          <p:cNvSpPr>
            <a:spLocks noChangeArrowheads="1"/>
          </p:cNvSpPr>
          <p:nvPr/>
        </p:nvSpPr>
        <p:spPr bwMode="auto">
          <a:xfrm>
            <a:off x="5643570" y="4319520"/>
            <a:ext cx="773290" cy="1728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C6600">
                  <a:tint val="66000"/>
                  <a:satMod val="160000"/>
                </a:srgbClr>
              </a:gs>
              <a:gs pos="50000">
                <a:srgbClr val="CC6600">
                  <a:tint val="44500"/>
                  <a:satMod val="160000"/>
                </a:srgbClr>
              </a:gs>
              <a:gs pos="100000">
                <a:srgbClr val="CC66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737373"/>
            </a:outerShdw>
          </a:effectLst>
        </p:spPr>
        <p:txBody>
          <a:bodyPr wrap="none" lIns="3600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smtClean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시스템 연계</a:t>
            </a:r>
            <a:endParaRPr kumimoji="0" lang="ko-KR" altLang="en-US" sz="1000" b="1" kern="0">
              <a:solidFill>
                <a:srgbClr val="66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9" name="설명선 2 158"/>
          <p:cNvSpPr/>
          <p:nvPr/>
        </p:nvSpPr>
        <p:spPr bwMode="auto">
          <a:xfrm>
            <a:off x="6215074" y="5286412"/>
            <a:ext cx="2357454" cy="1071546"/>
          </a:xfrm>
          <a:prstGeom prst="borderCallout2">
            <a:avLst>
              <a:gd name="adj1" fmla="val 19434"/>
              <a:gd name="adj2" fmla="val -2200"/>
              <a:gd name="adj3" fmla="val 19434"/>
              <a:gd name="adj4" fmla="val -11819"/>
              <a:gd name="adj5" fmla="val -118703"/>
              <a:gd name="adj6" fmla="val -151074"/>
            </a:avLst>
          </a:prstGeom>
          <a:ln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도입</a:t>
            </a:r>
            <a:r>
              <a:rPr lang="en-US" altLang="ko-KR" sz="1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 암호화</a:t>
            </a:r>
            <a:endParaRPr lang="en-US" altLang="ko-KR" sz="140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sz="1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방화벽 구축</a:t>
            </a:r>
            <a:endParaRPr lang="en-US" altLang="ko-KR" sz="140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Hardware </a:t>
            </a:r>
            <a:r>
              <a:rPr lang="ko-KR" altLang="en-US" sz="1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방화벽 구축</a:t>
            </a:r>
            <a:endParaRPr lang="en-US" altLang="ko-KR" sz="140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서비스 이용</a:t>
            </a:r>
            <a:endParaRPr lang="en-US" altLang="ko-KR" sz="140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3" name="직선 연결선 162"/>
          <p:cNvCxnSpPr>
            <a:endCxn id="156" idx="2"/>
          </p:cNvCxnSpPr>
          <p:nvPr/>
        </p:nvCxnSpPr>
        <p:spPr bwMode="auto">
          <a:xfrm flipH="1" flipV="1">
            <a:off x="5172959" y="4254267"/>
            <a:ext cx="756363" cy="1246435"/>
          </a:xfrm>
          <a:prstGeom prst="line">
            <a:avLst/>
          </a:prstGeom>
          <a:ln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07197557"/>
              </p:ext>
            </p:extLst>
          </p:nvPr>
        </p:nvGraphicFramePr>
        <p:xfrm>
          <a:off x="142844" y="3662767"/>
          <a:ext cx="8843552" cy="312381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96142"/>
                <a:gridCol w="1875070"/>
                <a:gridCol w="2010764"/>
                <a:gridCol w="1846888"/>
                <a:gridCol w="2014688"/>
              </a:tblGrid>
              <a:tr h="367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시기</a:t>
                      </a:r>
                      <a:endParaRPr lang="ko-KR" altLang="ko-KR" sz="1200" kern="10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 기</a:t>
                      </a:r>
                      <a:endParaRPr lang="ko-KR" altLang="ko-KR" sz="1200" kern="10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중 기</a:t>
                      </a:r>
                      <a:endParaRPr lang="ko-KR" altLang="ko-KR" sz="1200" kern="10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alt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 기</a:t>
                      </a:r>
                      <a:endParaRPr lang="ko-KR" altLang="ko-KR" sz="1200" kern="10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/>
                </a:tc>
              </a:tr>
              <a:tr h="7858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ko-KR" sz="1200" kern="100" smtClean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대상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200" kern="10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대학생</a:t>
                      </a: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kern="100" baseline="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스타트업</a:t>
                      </a:r>
                      <a:endParaRPr lang="en-US" altLang="ko-KR" sz="1200" kern="100" baseline="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교육기관</a:t>
                      </a: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비영리 단체</a:t>
                      </a:r>
                      <a:endParaRPr lang="en-US" altLang="ko-KR" sz="1200" kern="100" baseline="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모임공간 제공업체</a:t>
                      </a:r>
                      <a:endParaRPr lang="ko-KR" sz="1200" kern="10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중소기업</a:t>
                      </a:r>
                      <a:endParaRPr lang="en-US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대기업</a:t>
                      </a:r>
                      <a:endParaRPr lang="en-US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공기업</a:t>
                      </a: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정부기관</a:t>
                      </a:r>
                      <a:endParaRPr lang="en-US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교육기관</a:t>
                      </a:r>
                      <a:endParaRPr lang="ko-KR" sz="1200" kern="10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해외 </a:t>
                      </a:r>
                      <a:r>
                        <a:rPr lang="ko-KR" altLang="en-US" sz="1200" kern="10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스타트업</a:t>
                      </a:r>
                      <a:endParaRPr lang="en-US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해외 대학생</a:t>
                      </a:r>
                      <a:endParaRPr lang="en-US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해외 교육기관</a:t>
                      </a:r>
                      <a:endParaRPr lang="ko-KR" sz="1200" kern="10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해외 기업</a:t>
                      </a:r>
                      <a:endParaRPr lang="en-US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45720" marR="45720" anchor="ctr"/>
                </a:tc>
              </a:tr>
              <a:tr h="12172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마케팅전략</a:t>
                      </a:r>
                      <a:endParaRPr lang="ko-KR" altLang="ko-KR" sz="1200" b="1" kern="10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3988" marR="63988" marT="0" marB="0" anchor="ctr"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-SNS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통한 마케팅</a:t>
                      </a:r>
                      <a:endParaRPr lang="en-US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-Viral Marketing</a:t>
                      </a: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캠퍼스 </a:t>
                      </a: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CEO 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제휴</a:t>
                      </a:r>
                      <a:endParaRPr lang="en-US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200" kern="10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토즈</a:t>
                      </a: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비즈니스 센터</a:t>
                      </a: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제휴</a:t>
                      </a:r>
                      <a:endParaRPr lang="en-US" altLang="ko-KR" sz="1200" kern="100" baseline="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200" kern="100" baseline="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그외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모임공간 제휴</a:t>
                      </a:r>
                      <a:endParaRPr lang="en-US" altLang="ko-KR" sz="1200" kern="100" baseline="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기존 </a:t>
                      </a:r>
                      <a:r>
                        <a:rPr lang="ko-KR" altLang="en-US" sz="1200" kern="10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레퍼런스를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활용한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endParaRPr lang="en-US" altLang="ko-KR" sz="1200" kern="100" baseline="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영업 전략</a:t>
                      </a:r>
                      <a:endParaRPr lang="en-US" altLang="ko-KR" sz="1200" kern="100" baseline="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프로모션 서버를 통해 기업</a:t>
                      </a:r>
                      <a:endParaRPr lang="en-US" altLang="ko-KR" sz="1200" kern="100" baseline="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용 솔루션 무료 체험 제공</a:t>
                      </a:r>
                      <a:endParaRPr lang="en-US" altLang="ko-KR" sz="1200" kern="100" baseline="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현지 커뮤니티를 통한 시</a:t>
                      </a:r>
                      <a:endParaRPr lang="en-US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장 조사</a:t>
                      </a:r>
                      <a:endParaRPr lang="en-US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현지화 전략 수립</a:t>
                      </a:r>
                      <a:endParaRPr lang="en-US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이벤트 마케팅</a:t>
                      </a:r>
                      <a:endParaRPr lang="ko-KR" sz="1200" kern="10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-KOTRA</a:t>
                      </a: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실리콘밸리 </a:t>
                      </a: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IT 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센터 </a:t>
                      </a:r>
                      <a:endParaRPr lang="en-US" altLang="ko-KR" sz="1200" kern="100" baseline="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입주 기업을 통한 마케팅</a:t>
                      </a:r>
                      <a:endParaRPr lang="en-US" altLang="ko-KR" sz="1200" kern="100" baseline="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</a:tr>
              <a:tr h="5697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제공서비스</a:t>
                      </a:r>
                      <a:endParaRPr lang="ko-KR" altLang="ko-KR" sz="1200" kern="10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3988" marR="63988" marT="0" marB="0" anchor="ctr"/>
                </a:tc>
                <a:tc gridSpan="4"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회의 도구</a:t>
                      </a: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회의 관리</a:t>
                      </a: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kern="100" err="1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퍼실리테이션</a:t>
                      </a:r>
                      <a:r>
                        <a:rPr lang="en-US" altLang="ko-KR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평가</a:t>
                      </a: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보상</a:t>
                      </a:r>
                      <a:r>
                        <a:rPr lang="en-US" altLang="ko-KR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kern="100" baseline="0" smtClean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화상 회의</a:t>
                      </a:r>
                      <a:endParaRPr lang="ko-KR" altLang="ko-KR" sz="1200" kern="100" smtClean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61216007"/>
              </p:ext>
            </p:extLst>
          </p:nvPr>
        </p:nvGraphicFramePr>
        <p:xfrm>
          <a:off x="1232674" y="3182991"/>
          <a:ext cx="7752007" cy="35510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1881382"/>
                <a:gridCol w="1976255"/>
                <a:gridCol w="1885373"/>
                <a:gridCol w="2008997"/>
              </a:tblGrid>
              <a:tr h="355100">
                <a:tc>
                  <a:txBody>
                    <a:bodyPr/>
                    <a:lstStyle/>
                    <a:p>
                      <a:pPr marL="68580" algn="ctr" latinLnBrk="1">
                        <a:spcAft>
                          <a:spcPts val="0"/>
                        </a:spcAft>
                      </a:pPr>
                      <a:r>
                        <a:rPr lang="en-US" sz="1100" b="1" kern="10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Orchestra Service</a:t>
                      </a:r>
                      <a:endParaRPr lang="ko-KR" sz="1100" b="1" kern="10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58656" marR="58656" marT="0" marB="0" anchor="ctr"/>
                </a:tc>
                <a:tc>
                  <a:txBody>
                    <a:bodyPr/>
                    <a:lstStyle/>
                    <a:p>
                      <a:pPr marL="68580" algn="ctr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smtClean="0"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Orchestra Solution</a:t>
                      </a:r>
                      <a:endParaRPr lang="ko-KR" sz="1100" b="1" kern="10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58656" marR="58656" marT="0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68580" algn="ctr" latinLnBrk="1">
                        <a:spcAft>
                          <a:spcPts val="0"/>
                        </a:spcAft>
                      </a:pPr>
                      <a:r>
                        <a:rPr lang="en-US" sz="1100" b="1" kern="10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Orchestra Service(Global)</a:t>
                      </a:r>
                      <a:endParaRPr lang="ko-KR" sz="1100" b="1" kern="10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58656" marR="58656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68580" algn="ctr" latinLnBrk="1">
                        <a:spcAft>
                          <a:spcPts val="0"/>
                        </a:spcAft>
                      </a:pPr>
                      <a:r>
                        <a:rPr lang="en-US" altLang="ko-KR" sz="1100" b="1" kern="100" smtClean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Orchestra</a:t>
                      </a:r>
                      <a:r>
                        <a:rPr lang="en-US" altLang="ko-KR" sz="1100" b="1" kern="100" baseline="0" smtClean="0"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Solution(Global)</a:t>
                      </a:r>
                      <a:endParaRPr lang="ko-KR" sz="1100" b="1" kern="100"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58656" marR="58656" marT="0" marB="0" anchor="ctr"/>
                </a:tc>
              </a:tr>
            </a:tbl>
          </a:graphicData>
        </a:graphic>
      </p:graphicFrame>
      <p:sp>
        <p:nvSpPr>
          <p:cNvPr id="9" name="자유형 8"/>
          <p:cNvSpPr/>
          <p:nvPr/>
        </p:nvSpPr>
        <p:spPr>
          <a:xfrm>
            <a:off x="586036" y="785794"/>
            <a:ext cx="8457374" cy="2185558"/>
          </a:xfrm>
          <a:custGeom>
            <a:avLst/>
            <a:gdLst>
              <a:gd name="connsiteX0" fmla="*/ 0 w 8457374"/>
              <a:gd name="connsiteY0" fmla="*/ 2185558 h 2185558"/>
              <a:gd name="connsiteX1" fmla="*/ 2674961 w 8457374"/>
              <a:gd name="connsiteY1" fmla="*/ 1680590 h 2185558"/>
              <a:gd name="connsiteX2" fmla="*/ 4885898 w 8457374"/>
              <a:gd name="connsiteY2" fmla="*/ 302167 h 2185558"/>
              <a:gd name="connsiteX3" fmla="*/ 6032310 w 8457374"/>
              <a:gd name="connsiteY3" fmla="*/ 1916 h 2185558"/>
              <a:gd name="connsiteX4" fmla="*/ 7042244 w 8457374"/>
              <a:gd name="connsiteY4" fmla="*/ 370405 h 2185558"/>
              <a:gd name="connsiteX5" fmla="*/ 8147713 w 8457374"/>
              <a:gd name="connsiteY5" fmla="*/ 1366692 h 2185558"/>
              <a:gd name="connsiteX6" fmla="*/ 8447964 w 8457374"/>
              <a:gd name="connsiteY6" fmla="*/ 1530465 h 2185558"/>
              <a:gd name="connsiteX7" fmla="*/ 8352430 w 8457374"/>
              <a:gd name="connsiteY7" fmla="*/ 1530465 h 218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7374" h="2185558">
                <a:moveTo>
                  <a:pt x="0" y="2185558"/>
                </a:moveTo>
                <a:cubicBezTo>
                  <a:pt x="930322" y="2090023"/>
                  <a:pt x="1860645" y="1994489"/>
                  <a:pt x="2674961" y="1680590"/>
                </a:cubicBezTo>
                <a:cubicBezTo>
                  <a:pt x="3489277" y="1366691"/>
                  <a:pt x="4326340" y="581946"/>
                  <a:pt x="4885898" y="302167"/>
                </a:cubicBezTo>
                <a:cubicBezTo>
                  <a:pt x="5445456" y="22388"/>
                  <a:pt x="5672919" y="-9457"/>
                  <a:pt x="6032310" y="1916"/>
                </a:cubicBezTo>
                <a:cubicBezTo>
                  <a:pt x="6391701" y="13289"/>
                  <a:pt x="6689677" y="142942"/>
                  <a:pt x="7042244" y="370405"/>
                </a:cubicBezTo>
                <a:cubicBezTo>
                  <a:pt x="7394811" y="597868"/>
                  <a:pt x="7913426" y="1173349"/>
                  <a:pt x="8147713" y="1366692"/>
                </a:cubicBezTo>
                <a:cubicBezTo>
                  <a:pt x="8382000" y="1560035"/>
                  <a:pt x="8413845" y="1503170"/>
                  <a:pt x="8447964" y="1530465"/>
                </a:cubicBezTo>
                <a:cubicBezTo>
                  <a:pt x="8482083" y="1557760"/>
                  <a:pt x="8417256" y="1544112"/>
                  <a:pt x="8352430" y="1530465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260243" y="2890019"/>
            <a:ext cx="0" cy="278707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114056" y="2500306"/>
            <a:ext cx="0" cy="677748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971708" y="833704"/>
            <a:ext cx="0" cy="2373362"/>
          </a:xfrm>
          <a:prstGeom prst="line">
            <a:avLst/>
          </a:prstGeom>
          <a:ln w="95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마케팅 전략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1579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재무계획</a:t>
            </a:r>
            <a:r>
              <a:rPr lang="en-US" altLang="ko-KR" smtClean="0"/>
              <a:t> [</a:t>
            </a:r>
            <a:r>
              <a:rPr lang="ko-KR" altLang="en-US" smtClean="0"/>
              <a:t>투자계획</a:t>
            </a:r>
            <a:r>
              <a:rPr lang="en-US" altLang="ko-KR" smtClean="0"/>
              <a:t>]</a:t>
            </a: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79274" y="1342509"/>
            <a:ext cx="5388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초기 서비스 시작을 위해 자기자본 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1,200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만원 투입</a:t>
            </a:r>
            <a:endParaRPr lang="en-US" altLang="ko-KR" sz="180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외부 투자 유치를 통해 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1,637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만원 확보</a:t>
            </a:r>
            <a:endParaRPr lang="en-US" altLang="ko-KR" sz="180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23528" y="1844824"/>
          <a:ext cx="8424940" cy="4176465"/>
        </p:xfrm>
        <a:graphic>
          <a:graphicData uri="http://schemas.openxmlformats.org/drawingml/2006/table">
            <a:tbl>
              <a:tblPr/>
              <a:tblGrid>
                <a:gridCol w="1523520"/>
                <a:gridCol w="1380284"/>
                <a:gridCol w="1380284"/>
                <a:gridCol w="1380284"/>
                <a:gridCol w="1380284"/>
                <a:gridCol w="1380284"/>
              </a:tblGrid>
              <a:tr h="314664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066" marR="7066" marT="70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066" marR="7066" marT="70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066" marR="7066" marT="70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066" marR="7066" marT="70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066" marR="7066" marT="70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단위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만원</a:t>
                      </a:r>
                    </a:p>
                  </a:txBody>
                  <a:tcPr marL="7066" marR="7066" marT="70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 분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2014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2015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2016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2017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</a:tr>
              <a:tr h="429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337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674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1,011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1,348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2,696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Marketing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1,000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Office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관련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1,500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1,200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1,200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1,200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1,200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기타 제휴비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투자 유치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1,637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3,074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2,911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3,048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4,396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</a:tr>
              <a:tr h="429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자기자본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1,200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</a:tr>
              <a:tr h="429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투자비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2,837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3,074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2,911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3,048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4,396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</a:tr>
              <a:tr h="429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총투자비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16,266 </a:t>
                      </a:r>
                    </a:p>
                  </a:txBody>
                  <a:tcPr marL="7066" marR="7066" marT="706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95212820"/>
      </p:ext>
    </p:extLst>
  </p:cSld>
  <p:clrMapOvr>
    <a:masterClrMapping/>
  </p:clrMapOvr>
  <p:transition advTm="17114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재무계획 </a:t>
            </a:r>
            <a:r>
              <a:rPr lang="en-US" altLang="ko-KR" smtClean="0"/>
              <a:t>[</a:t>
            </a:r>
            <a:r>
              <a:rPr lang="ko-KR" altLang="en-US" smtClean="0"/>
              <a:t>매출액 추정</a:t>
            </a:r>
            <a:r>
              <a:rPr lang="en-US" altLang="ko-KR" smtClean="0"/>
              <a:t>]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2113" y="1412776"/>
            <a:ext cx="835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시장 진입의 특성상 유력 </a:t>
            </a:r>
            <a:r>
              <a:rPr lang="ko-KR" altLang="en-US" sz="1800" err="1" smtClean="0">
                <a:latin typeface="맑은 고딕" pitchFamily="50" charset="-127"/>
                <a:ea typeface="맑은 고딕" pitchFamily="50" charset="-127"/>
              </a:rPr>
              <a:t>레퍼런스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 확보 이후 타 고객 유치 시 유리한 점 반영</a:t>
            </a:r>
            <a:endParaRPr lang="en-US" altLang="ko-KR" sz="180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51520" y="1772816"/>
          <a:ext cx="8712966" cy="4456621"/>
        </p:xfrm>
        <a:graphic>
          <a:graphicData uri="http://schemas.openxmlformats.org/drawingml/2006/table">
            <a:tbl>
              <a:tblPr/>
              <a:tblGrid>
                <a:gridCol w="2300616"/>
                <a:gridCol w="1282470"/>
                <a:gridCol w="1282470"/>
                <a:gridCol w="1282470"/>
                <a:gridCol w="1282470"/>
                <a:gridCol w="1282470"/>
              </a:tblGrid>
              <a:tr h="239911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865" marR="6865" marT="6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865" marR="6865" marT="6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865" marR="6865" marT="6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865" marR="6865" marT="6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865" marR="6865" marT="6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단위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만원</a:t>
                      </a:r>
                    </a:p>
                  </a:txBody>
                  <a:tcPr marL="6865" marR="6865" marT="686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1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 분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2014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2015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2016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2017</a:t>
                      </a: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</a:tr>
              <a:tr h="4961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 Conferencing 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시장 규모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50,000,000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55,000,000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60,000,000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65,000,000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70,000,000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오케스트라 점유율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0.10%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0.40%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0.80%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1.50%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2.50%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8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오케스트라 점유</a:t>
                      </a:r>
                      <a:b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시장 규모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480,000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975,000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1,750,000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오케스트라 솔루션</a:t>
                      </a:r>
                      <a:b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고객 기업 </a:t>
                      </a:r>
                      <a:r>
                        <a:rPr lang="ko-KR" altLang="en-US" sz="1400" b="0" i="0" u="none" strike="noStrike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획득수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오케스트라 솔루션</a:t>
                      </a:r>
                      <a:b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누적 고객 기업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180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오케스트라 솔루션 가격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6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솔루션 평균 지출 금액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14,500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1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오케스트라 매출액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52,500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247,500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690,000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1,260,000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2,178,000 </a:t>
                      </a:r>
                    </a:p>
                  </a:txBody>
                  <a:tcPr marL="6865" marR="6865" marT="68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49624328"/>
      </p:ext>
    </p:extLst>
  </p:cSld>
  <p:clrMapOvr>
    <a:masterClrMapping/>
  </p:clrMapOvr>
  <p:transition advTm="13104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서비스 시연 동영상</a:t>
            </a:r>
            <a:endParaRPr lang="ko-KR" altLang="en-US"/>
          </a:p>
        </p:txBody>
      </p:sp>
      <p:pic>
        <p:nvPicPr>
          <p:cNvPr id="4" name="최종 발표 동영상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955166" y="973033"/>
            <a:ext cx="7215238" cy="5411429"/>
          </a:xfrm>
          <a:prstGeom prst="rect">
            <a:avLst/>
          </a:prstGeom>
        </p:spPr>
      </p:pic>
    </p:spTree>
  </p:cSld>
  <p:clrMapOvr>
    <a:masterClrMapping/>
  </p:clrMapOvr>
  <p:transition advTm="5101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재무계획 </a:t>
            </a:r>
            <a:r>
              <a:rPr lang="en-US" altLang="ko-KR" smtClean="0"/>
              <a:t>[</a:t>
            </a:r>
            <a:r>
              <a:rPr lang="ko-KR" altLang="en-US" smtClean="0"/>
              <a:t>추정 손익 계산서</a:t>
            </a:r>
            <a:r>
              <a:rPr lang="ko-KR" altLang="ko-KR"/>
              <a:t>]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19653" y="1268760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소프트웨어 기반 서비스의 특성상 높은 영업이익률 달성 가능</a:t>
            </a:r>
            <a:endParaRPr lang="en-US" altLang="ko-KR" sz="180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51520" y="1484784"/>
          <a:ext cx="8640959" cy="4896544"/>
        </p:xfrm>
        <a:graphic>
          <a:graphicData uri="http://schemas.openxmlformats.org/drawingml/2006/table">
            <a:tbl>
              <a:tblPr/>
              <a:tblGrid>
                <a:gridCol w="704584"/>
                <a:gridCol w="1526600"/>
                <a:gridCol w="1281955"/>
                <a:gridCol w="1281955"/>
                <a:gridCol w="1281955"/>
                <a:gridCol w="1281955"/>
                <a:gridCol w="1281955"/>
              </a:tblGrid>
              <a:tr h="250133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917" marR="6917" marT="691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917" marR="6917" marT="691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917" marR="6917" marT="691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917" marR="6917" marT="691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917" marR="6917" marT="691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917" marR="6917" marT="691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단위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만원</a:t>
                      </a:r>
                    </a:p>
                  </a:txBody>
                  <a:tcPr marL="6917" marR="6917" marT="691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 분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</a:t>
                      </a:r>
                      <a:r>
                        <a:rPr lang="ko-KR" altLang="en-US" sz="12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2014</a:t>
                      </a:r>
                      <a:r>
                        <a:rPr lang="ko-KR" altLang="en-US" sz="12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2015</a:t>
                      </a:r>
                      <a:r>
                        <a:rPr lang="ko-KR" altLang="en-US" sz="12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2016</a:t>
                      </a:r>
                      <a:r>
                        <a:rPr lang="ko-KR" altLang="en-US" sz="12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2017</a:t>
                      </a:r>
                      <a:r>
                        <a:rPr lang="ko-KR" altLang="en-US" sz="1200" b="0" i="0" u="none" strike="noStrike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</a:tr>
              <a:tr h="2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투자비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2,837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3,074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2,911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3,048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4,396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매출액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52,500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247,500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690,000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1,260,000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2,178,000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사업</a:t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비용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감가상각비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825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1,225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1,625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2,025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사업비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(60%)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31,500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148,500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414,000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756,000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1,306,800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라이선스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31,500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149,325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415,225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757,625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1,308,825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영업이익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E=B-D)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21,000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98,175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274,775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502,375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869,175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</a:tr>
              <a:tr h="2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영업이익률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D/B)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40.00%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39.67%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39.82%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39.87%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39.91%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</a:tr>
              <a:tr h="2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법인세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F=0.2xE)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4,200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19,635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54,955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100,475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173,835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세후영업이익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(G=E-F)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16,800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78,540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219,820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401,900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695,340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현금유출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H=A+D-C+F)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38,537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171,209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471,866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859,523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1,485,031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현금유입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I=B)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52,500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247,500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690,000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1,260,000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2,178,000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순현금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흐름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당년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J=I-H)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13,963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76,291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218,134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400,477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692,969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누계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13,963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90,254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308,388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708,865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1,401,834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할인계수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10%(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0.91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0.83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0.75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0.68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0.62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현재가치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M=JxL)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12,706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63,322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163,601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272,324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429,641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누적순현가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NPV)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12,706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76,028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239,628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511,953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941,594 </a:t>
                      </a:r>
                    </a:p>
                  </a:txBody>
                  <a:tcPr marL="6917" marR="6917" marT="69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5000"/>
                        <a:lumOff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288458125"/>
      </p:ext>
    </p:extLst>
  </p:cSld>
  <p:clrMapOvr>
    <a:masterClrMapping/>
  </p:clrMapOvr>
  <p:transition advTm="13104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팀원 소개</a:t>
            </a:r>
            <a:endParaRPr lang="ko-KR" altLang="en-US"/>
          </a:p>
        </p:txBody>
      </p:sp>
      <p:pic>
        <p:nvPicPr>
          <p:cNvPr id="1026" name="Picture 2" descr="D:\Dropbox\Camera Uploads\2013-06-16 12.43.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214422"/>
            <a:ext cx="4357718" cy="3268289"/>
          </a:xfrm>
          <a:prstGeom prst="rect">
            <a:avLst/>
          </a:prstGeom>
          <a:noFill/>
        </p:spPr>
      </p:pic>
      <p:pic>
        <p:nvPicPr>
          <p:cNvPr id="1027" name="Picture 3" descr="D:\Dropbox\Camera Uploads\2013-06-16 12.44.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2" y="2714620"/>
            <a:ext cx="4762533" cy="35719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79512" y="895355"/>
            <a:ext cx="8712968" cy="6494085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2013 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통신판매사업자 등록 경험</a:t>
            </a:r>
            <a:endParaRPr lang="en-US" altLang="ko-KR" sz="16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2012 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법인 등록 및 사업자등록  경험 </a:t>
            </a: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주식회사 설립</a:t>
            </a: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2012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 연세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CEO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발굴 경진대회 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은상</a:t>
            </a:r>
            <a:endParaRPr lang="en-US" altLang="ko-KR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2012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교육과학기술부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한국과학창의재단 </a:t>
            </a: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URP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장기연구과제 지원대상 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선정</a:t>
            </a:r>
            <a:endParaRPr lang="en-US" altLang="ko-KR" sz="16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2012 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서울특별시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청년창업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1000 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사무실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지원금 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지원대상 선정</a:t>
            </a:r>
            <a:endParaRPr lang="ko-KR" altLang="en-US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2012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국가수행과제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PLM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소프트웨어 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</a:t>
            </a:r>
            <a:endParaRPr lang="ko-KR" altLang="en-US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2012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서울특별시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Hi-Seoul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창업 캠프 우승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 NHN,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이데일리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 경제 유니버시아드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기획부문 최우수상</a:t>
            </a:r>
          </a:p>
          <a:p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 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쿨리지코너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청년기업가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대회 본선 진출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 KMTV </a:t>
            </a:r>
            <a:r>
              <a:rPr lang="ko-KR" altLang="en-US" sz="16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모바일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 프로젝트 수행</a:t>
            </a:r>
            <a:endParaRPr lang="ko-KR" altLang="en-US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 HTML5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기반 객체간 관계표현시스템 개발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신세계몰 스마트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TV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서버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한국데이터통신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연세대학교 창업지원단 학생벤처센터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 모집 본선진출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2011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매스플랫폼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LMS,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한국정보인증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한국데이터통신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2010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이력서 관리 프로그램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교육지대사이트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호스팅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솔루션 </a:t>
            </a:r>
            <a:r>
              <a:rPr lang="en-US" altLang="ko-KR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Pilar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한국데이터통신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2009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물리학 연구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고체 표면상에서 온도에 따른 마찰력의 변화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2009 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호스팅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솔루션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웹티즌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2008 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웹서버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구축 자동화 솔루션 고객관리 프로그램 개발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웹티즌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2007 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모바일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디바이스 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펌웨어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업데이트 보조 프로그램 개발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2006 (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코원시스템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모바일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임베디드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시스템 내장형 테마 소프트웨어 개발 최우수상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2006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특수문자 입력 보조 프로그램 개발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2006 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공립학교 공급 웹 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크롤러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엔진 개발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2005 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클라우드형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웹 </a:t>
            </a:r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호스팅</a:t>
            </a:r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구축</a:t>
            </a:r>
            <a:endParaRPr lang="en-US" altLang="ko-KR" sz="16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·</a:t>
            </a:r>
          </a:p>
          <a:p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·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·</a:t>
            </a:r>
            <a:endParaRPr lang="en-US" altLang="ko-KR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프로젝트 활동 내역 </a:t>
            </a:r>
            <a:endParaRPr lang="ko-KR" altLang="en-US"/>
          </a:p>
        </p:txBody>
      </p:sp>
      <p:pic>
        <p:nvPicPr>
          <p:cNvPr id="10" name="Picture 9" descr="Screen Shot 2013-05-29 at 오전 10.49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91" y="1052736"/>
            <a:ext cx="3736302" cy="5281120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2463" y="3069431"/>
            <a:ext cx="2865505" cy="2023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5008" y="3069655"/>
            <a:ext cx="2865504" cy="202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2920" y="3068960"/>
            <a:ext cx="2865503" cy="2022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7" descr="20130327_102453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83772"/>
            <a:ext cx="2232248" cy="1674186"/>
          </a:xfrm>
          <a:prstGeom prst="rect">
            <a:avLst/>
          </a:prstGeom>
        </p:spPr>
      </p:pic>
      <p:pic>
        <p:nvPicPr>
          <p:cNvPr id="19" name="Picture 18" descr="20130327_11113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683772"/>
            <a:ext cx="2232248" cy="167418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4282" y="1142984"/>
            <a:ext cx="3863147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 descr="Screen Shot 2013-05-26 at 오전 11.54.38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2428868"/>
            <a:ext cx="4067944" cy="20820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3988" y="1484784"/>
            <a:ext cx="795602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  <a:endParaRPr lang="ko-KR" altLang="en-US" sz="28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6931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195" y="1124744"/>
            <a:ext cx="55996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0403" y="5013176"/>
            <a:ext cx="2303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Orchestra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1403648" y="5733256"/>
            <a:ext cx="6336704" cy="0"/>
          </a:xfrm>
          <a:prstGeom prst="line">
            <a:avLst/>
          </a:prstGeom>
          <a:ln/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95661" y="5805264"/>
            <a:ext cx="27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고동현   임종혁   정용기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8941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차트 20"/>
          <p:cNvGraphicFramePr/>
          <p:nvPr>
            <p:extLst>
              <p:ext uri="{D42A27DB-BD31-4B8C-83A1-F6EECF244321}">
                <p14:modId xmlns="" xmlns:p14="http://schemas.microsoft.com/office/powerpoint/2010/main" val="3633210451"/>
              </p:ext>
            </p:extLst>
          </p:nvPr>
        </p:nvGraphicFramePr>
        <p:xfrm>
          <a:off x="395536" y="1340768"/>
          <a:ext cx="4032448" cy="2304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51520" y="1268760"/>
            <a:ext cx="378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직장인 회의문화 만족도</a:t>
            </a:r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9976" y="3284984"/>
            <a:ext cx="2421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100" smtClean="0">
                <a:latin typeface="맑은 고딕" pitchFamily="50" charset="-127"/>
                <a:ea typeface="맑은 고딕" pitchFamily="50" charset="-127"/>
              </a:rPr>
              <a:t>: www.saramin.co.kr</a:t>
            </a:r>
            <a:endParaRPr lang="ko-KR" altLang="en-US" sz="11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576" y="2244934"/>
            <a:ext cx="885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54.1%</a:t>
            </a:r>
            <a:endParaRPr lang="ko-KR" altLang="en-US" sz="1600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00355" y="2420888"/>
            <a:ext cx="885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20.4%</a:t>
            </a:r>
            <a:endParaRPr lang="ko-KR" altLang="en-US" sz="16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7704" y="1772816"/>
            <a:ext cx="885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25.5%</a:t>
            </a:r>
            <a:endParaRPr lang="ko-KR" altLang="en-US" sz="16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우리에게 회의란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60032" y="6309320"/>
            <a:ext cx="4158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err="1" smtClean="0">
                <a:latin typeface="맑은 고딕" pitchFamily="50" charset="-127"/>
                <a:ea typeface="맑은 고딕" pitchFamily="50" charset="-127"/>
              </a:rPr>
              <a:t>포스코</a:t>
            </a:r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 경영연구소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 “</a:t>
            </a:r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회의 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50% </a:t>
            </a:r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축소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회의 質 개선에 달려있다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10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5561" y="4336404"/>
            <a:ext cx="4910935" cy="18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220072" y="3789040"/>
            <a:ext cx="306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회의 불만 요인</a:t>
            </a:r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9"/>
          <p:cNvSpPr/>
          <p:nvPr/>
        </p:nvSpPr>
        <p:spPr bwMode="auto">
          <a:xfrm>
            <a:off x="8145320" y="4350803"/>
            <a:ext cx="262956" cy="834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직사각형 12"/>
          <p:cNvSpPr/>
          <p:nvPr/>
        </p:nvSpPr>
        <p:spPr bwMode="auto">
          <a:xfrm>
            <a:off x="5684615" y="5299272"/>
            <a:ext cx="3023447" cy="570193"/>
          </a:xfrm>
          <a:prstGeom prst="rect">
            <a:avLst/>
          </a:prstGeom>
          <a:solidFill>
            <a:srgbClr val="FF000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84368" y="4869160"/>
            <a:ext cx="149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65.3%</a:t>
            </a:r>
            <a:endParaRPr lang="ko-KR" altLang="en-US" sz="2800" b="1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7346" y="4005064"/>
            <a:ext cx="3748590" cy="23042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60032" y="1268760"/>
            <a:ext cx="378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회의 문화에 대한 실사 인터뷰</a:t>
            </a:r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6096" y="1700808"/>
            <a:ext cx="2592288" cy="1944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/>
          <p:cNvSpPr txBox="1"/>
          <p:nvPr/>
        </p:nvSpPr>
        <p:spPr>
          <a:xfrm>
            <a:off x="683568" y="6309320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맑은 고딕" pitchFamily="50" charset="-127"/>
                <a:ea typeface="맑은 고딕" pitchFamily="50" charset="-127"/>
              </a:rPr>
              <a:t>출처</a:t>
            </a:r>
            <a:r>
              <a:rPr lang="en-US" altLang="ko-KR" sz="1000" smtClean="0">
                <a:latin typeface="맑은 고딕" pitchFamily="50" charset="-127"/>
                <a:ea typeface="맑은 고딕" pitchFamily="50" charset="-127"/>
              </a:rPr>
              <a:t>: Synergy Research Group Report</a:t>
            </a:r>
            <a:endParaRPr lang="ko-KR" altLang="en-US" sz="100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advTm="9937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40568" y="-112699"/>
            <a:ext cx="10225136" cy="70620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57188" y="1881906"/>
            <a:ext cx="8429625" cy="4643438"/>
          </a:xfrm>
        </p:spPr>
        <p:txBody>
          <a:bodyPr/>
          <a:lstStyle/>
          <a:p>
            <a:pPr marL="0" indent="0" algn="ctr">
              <a:lnSpc>
                <a:spcPct val="70000"/>
              </a:lnSpc>
              <a:buNone/>
            </a:pPr>
            <a:r>
              <a:rPr lang="ko-KR" altLang="en-US" sz="2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진행 코칭 서비스</a:t>
            </a:r>
            <a:endParaRPr lang="en-US" altLang="ko-KR" sz="24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ko-KR" altLang="en-US" sz="6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오케스트라</a:t>
            </a:r>
            <a:endParaRPr lang="en-US" sz="6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13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344741" y="1671145"/>
            <a:ext cx="8452420" cy="464557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386874" y="1893388"/>
            <a:ext cx="2204019" cy="2577012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lang="en-US" altLang="ko-KR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Module </a:t>
            </a: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계정 연동</a:t>
            </a:r>
            <a:endParaRPr lang="en-US" altLang="ko-KR" sz="16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8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16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6398027" y="4572001"/>
            <a:ext cx="2203376" cy="1534510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솔루션 제공</a:t>
            </a:r>
            <a:endParaRPr lang="en-US" altLang="ko-KR" sz="20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58894" y="1893389"/>
            <a:ext cx="5677687" cy="944671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회의 도구</a:t>
            </a:r>
            <a:endParaRPr lang="en-US" altLang="ko-KR" sz="20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701024" y="2306602"/>
            <a:ext cx="817457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리스트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도구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1614108" y="2306602"/>
            <a:ext cx="817457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마인드맵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2527192" y="2306602"/>
            <a:ext cx="817457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포스트잇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3440276" y="2306602"/>
            <a:ext cx="817457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화이트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보드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4353360" y="2306602"/>
            <a:ext cx="817457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투표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도구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5266446" y="2306602"/>
            <a:ext cx="817457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701024" y="3402773"/>
            <a:ext cx="1562649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그룹 관리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2611272" y="3402773"/>
            <a:ext cx="1562649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준비</a:t>
            </a: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도구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4521519" y="3402773"/>
            <a:ext cx="1562649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회의록</a:t>
            </a: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558894" y="2984379"/>
            <a:ext cx="5677687" cy="944671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회의 관리</a:t>
            </a:r>
            <a:endParaRPr lang="en-US" altLang="ko-KR" sz="20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544773" y="2617330"/>
            <a:ext cx="889981" cy="4516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Google</a:t>
            </a: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7543257" y="2617330"/>
            <a:ext cx="889981" cy="4516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2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Facebook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6544773" y="3384588"/>
            <a:ext cx="889981" cy="4516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Google</a:t>
            </a: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Docs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7543257" y="3384588"/>
            <a:ext cx="889981" cy="4516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Twitter</a:t>
            </a: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6544773" y="5029209"/>
            <a:ext cx="1888465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솔루션 환경 구축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서버</a:t>
            </a: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네트워크</a:t>
            </a: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보안</a:t>
            </a: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6544773" y="5559980"/>
            <a:ext cx="1888465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유지 보수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6530259" y="3913608"/>
            <a:ext cx="1888465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그룹 </a:t>
            </a: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ERP </a:t>
            </a: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연계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558894" y="4075369"/>
            <a:ext cx="5677687" cy="944671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퍼실리테이션</a:t>
            </a:r>
            <a:endParaRPr lang="en-US" altLang="ko-KR" sz="20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701024" y="4485272"/>
            <a:ext cx="1206679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진행 기법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2087360" y="4485272"/>
            <a:ext cx="1206679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상황별</a:t>
            </a: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도움말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3473696" y="4485272"/>
            <a:ext cx="1206679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Ice Breaking</a:t>
            </a:r>
          </a:p>
        </p:txBody>
      </p:sp>
      <p:sp>
        <p:nvSpPr>
          <p:cNvPr id="53" name="모서리가 둥근 직사각형 45"/>
          <p:cNvSpPr/>
          <p:nvPr/>
        </p:nvSpPr>
        <p:spPr bwMode="auto">
          <a:xfrm>
            <a:off x="4860032" y="4485272"/>
            <a:ext cx="1206679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도구 활용법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58894" y="5166358"/>
            <a:ext cx="5677687" cy="944671"/>
          </a:xfrm>
          <a:prstGeom prst="rect">
            <a:avLst/>
          </a:prstGeom>
          <a:noFill/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평가 </a:t>
            </a:r>
            <a:r>
              <a:rPr lang="en-US" altLang="ko-KR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보상</a:t>
            </a:r>
            <a:endParaRPr lang="en-US" altLang="ko-KR" sz="20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701025" y="5576261"/>
            <a:ext cx="1584176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평가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2600509" y="5576261"/>
            <a:ext cx="1584176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통계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4499992" y="5576261"/>
            <a:ext cx="1584176" cy="4621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보상 시스템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오케스트라 구성요소</a:t>
            </a:r>
            <a:endParaRPr lang="ko-KR" altLang="en-US"/>
          </a:p>
        </p:txBody>
      </p:sp>
    </p:spTree>
  </p:cSld>
  <p:clrMapOvr>
    <a:masterClrMapping/>
  </p:clrMapOvr>
  <p:transition advTm="76019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위쪽 화살표 19"/>
          <p:cNvSpPr/>
          <p:nvPr/>
        </p:nvSpPr>
        <p:spPr bwMode="auto">
          <a:xfrm rot="10800000">
            <a:off x="1403648" y="1700808"/>
            <a:ext cx="2263575" cy="3096344"/>
          </a:xfrm>
          <a:prstGeom prst="upArrow">
            <a:avLst>
              <a:gd name="adj1" fmla="val 50000"/>
              <a:gd name="adj2" fmla="val 42426"/>
            </a:avLst>
          </a:prstGeom>
          <a:solidFill>
            <a:srgbClr val="FFFF00">
              <a:alpha val="42000"/>
            </a:srgb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오케스트라 핵심 가치</a:t>
            </a:r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771342" y="1484784"/>
            <a:ext cx="7632848" cy="864096"/>
          </a:xfrm>
          <a:prstGeom prst="roundRect">
            <a:avLst>
              <a:gd name="adj" fmla="val 31263"/>
            </a:avLst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ko-KR" altLang="en-US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참여와 소통</a:t>
            </a: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4427984" y="1847800"/>
            <a:ext cx="3696558" cy="714129"/>
          </a:xfrm>
          <a:prstGeom prst="roundRect">
            <a:avLst>
              <a:gd name="adj" fmla="val 3126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다양성 존중</a:t>
            </a:r>
            <a:endParaRPr lang="en-US" altLang="ko-KR" b="1" dirty="0">
              <a:solidFill>
                <a:schemeClr val="accent6">
                  <a:lumMod val="90000"/>
                  <a:lumOff val="1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4427984" y="2780928"/>
            <a:ext cx="3696558" cy="714129"/>
          </a:xfrm>
          <a:prstGeom prst="roundRect">
            <a:avLst>
              <a:gd name="adj" fmla="val 3126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수평적 문화 확산</a:t>
            </a:r>
            <a:endParaRPr lang="en-US" altLang="ko-KR" b="1" dirty="0">
              <a:solidFill>
                <a:schemeClr val="accent6">
                  <a:lumMod val="90000"/>
                  <a:lumOff val="1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4427984" y="3717032"/>
            <a:ext cx="3696558" cy="714129"/>
          </a:xfrm>
          <a:prstGeom prst="roundRect">
            <a:avLst>
              <a:gd name="adj" fmla="val 3126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chemeClr val="accent6">
                    <a:lumMod val="90000"/>
                    <a:lumOff val="1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회의효율 향상</a:t>
            </a:r>
            <a:endParaRPr lang="en-US" altLang="ko-KR" b="1" dirty="0">
              <a:solidFill>
                <a:schemeClr val="accent6">
                  <a:lumMod val="90000"/>
                  <a:lumOff val="1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771342" y="4869160"/>
            <a:ext cx="7632848" cy="1152128"/>
          </a:xfrm>
          <a:prstGeom prst="roundRect">
            <a:avLst>
              <a:gd name="adj" fmla="val 31263"/>
            </a:avLst>
          </a:prstGeom>
          <a:solidFill>
            <a:schemeClr val="accent6">
              <a:lumMod val="90000"/>
              <a:lumOff val="10000"/>
            </a:schemeClr>
          </a:solidFill>
          <a:ln w="76200">
            <a:solidFill>
              <a:srgbClr val="FFFF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  사회적 비용 절감</a:t>
            </a:r>
          </a:p>
        </p:txBody>
      </p:sp>
    </p:spTree>
  </p:cSld>
  <p:clrMapOvr>
    <a:masterClrMapping/>
  </p:clrMapOvr>
  <p:transition advTm="760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경쟁사 분석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4325" y="1665288"/>
            <a:ext cx="8524875" cy="4391025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8"/>
          <p:cNvGraphicFramePr>
            <a:graphicFrameLocks/>
          </p:cNvGraphicFramePr>
          <p:nvPr/>
        </p:nvGraphicFramePr>
        <p:xfrm>
          <a:off x="69852" y="1234869"/>
          <a:ext cx="8997947" cy="5403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753"/>
                <a:gridCol w="1390199"/>
                <a:gridCol w="1390199"/>
                <a:gridCol w="1390199"/>
                <a:gridCol w="1390199"/>
                <a:gridCol w="1452951"/>
                <a:gridCol w="1327447"/>
              </a:tblGrid>
              <a:tr h="41910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맑은 고딕" pitchFamily="50" charset="-127"/>
                          <a:ea typeface="맑은 고딕" pitchFamily="50" charset="-127"/>
                        </a:rPr>
                        <a:t>       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Google Docs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맑은 고딕" pitchFamily="50" charset="-127"/>
                          <a:ea typeface="맑은 고딕" pitchFamily="50" charset="-127"/>
                        </a:rPr>
                        <a:t>      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mtClean="0">
                          <a:latin typeface="맑은 고딕" pitchFamily="50" charset="-127"/>
                          <a:ea typeface="맑은 고딕" pitchFamily="50" charset="-127"/>
                        </a:rPr>
                        <a:t>      </a:t>
                      </a:r>
                      <a:endParaRPr lang="ko-KR" altLang="en-US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smtClean="0">
                          <a:latin typeface="맑은 고딕" pitchFamily="50" charset="-127"/>
                          <a:ea typeface="맑은 고딕" pitchFamily="50" charset="-127"/>
                        </a:rPr>
                        <a:t>       </a:t>
                      </a:r>
                      <a:endParaRPr lang="ko-KR" altLang="en-US" sz="105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맑은 고딕" pitchFamily="50" charset="-127"/>
                          <a:ea typeface="맑은 고딕" pitchFamily="50" charset="-127"/>
                        </a:rPr>
                        <a:t>      </a:t>
                      </a:r>
                      <a:endParaRPr lang="ko-KR" altLang="en-US" sz="10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lang="en-US" altLang="ko-KR" sz="100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ko-KR" altLang="en-US" sz="10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295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맑은 고딕" pitchFamily="50" charset="-127"/>
                          <a:ea typeface="맑은 고딕" pitchFamily="50" charset="-127"/>
                        </a:rPr>
                        <a:t>국적</a:t>
                      </a:r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USA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USA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USA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USA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USA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Italia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368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 smtClean="0">
                          <a:latin typeface="맑은 고딕" pitchFamily="50" charset="-127"/>
                          <a:ea typeface="맑은 고딕" pitchFamily="50" charset="-127"/>
                        </a:rPr>
                        <a:t>타겟</a:t>
                      </a:r>
                      <a:endParaRPr lang="en-US" altLang="ko-KR" sz="12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smtClean="0"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Human</a:t>
                      </a:r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 &amp; Team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Companies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Companies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Companies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Group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Group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733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맑은 고딕" pitchFamily="50" charset="-127"/>
                          <a:ea typeface="맑은 고딕" pitchFamily="50" charset="-127"/>
                        </a:rPr>
                        <a:t>슬로건</a:t>
                      </a:r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Access everywhere</a:t>
                      </a:r>
                    </a:p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Store files safely</a:t>
                      </a:r>
                    </a:p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Collaborate with Google Docs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Work.</a:t>
                      </a:r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 Online.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Connect with anyone, anywhere, anytime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The</a:t>
                      </a:r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 most complete collaboration solution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Team</a:t>
                      </a:r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 collaboration with real time chat</a:t>
                      </a:r>
                      <a:endParaRPr lang="ko-KR" altLang="en-US" sz="11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Web conferencing and real-time</a:t>
                      </a:r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 collaboration</a:t>
                      </a:r>
                      <a:endParaRPr lang="ko-KR" altLang="en-US" sz="11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133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맑은 고딕" pitchFamily="50" charset="-127"/>
                          <a:ea typeface="맑은 고딕" pitchFamily="50" charset="-127"/>
                        </a:rPr>
                        <a:t>핵심</a:t>
                      </a:r>
                      <a:endParaRPr lang="en-US" altLang="ko-KR" sz="12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smtClean="0">
                          <a:latin typeface="맑은 고딕" pitchFamily="50" charset="-127"/>
                          <a:ea typeface="맑은 고딕" pitchFamily="50" charset="-127"/>
                        </a:rPr>
                        <a:t>가치</a:t>
                      </a:r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Allows users to create and edit documents online while collaborating in real-time with other users</a:t>
                      </a:r>
                      <a:endParaRPr lang="en-US" altLang="ko-KR" sz="11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Offers a comprehensive suite of award-winning online business, productivity &amp; collaboration applications.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Get unlimited meetings in HD video. 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Work together in shared Meeting Spaces</a:t>
                      </a:r>
                      <a:endParaRPr lang="en-US" altLang="ko-KR" sz="11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Power tools for your team</a:t>
                      </a:r>
                    </a:p>
                    <a:p>
                      <a:pPr algn="l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Project management from start to finish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Campfire is like instant messaging, but designed exclusively for groups.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Host/attend</a:t>
                      </a:r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 webinars</a:t>
                      </a:r>
                    </a:p>
                    <a:p>
                      <a:pPr algn="l" latinLnBrk="1"/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Do online </a:t>
                      </a:r>
                      <a:r>
                        <a:rPr lang="en-US" altLang="ko-KR" sz="1100" baseline="0" err="1" smtClean="0">
                          <a:latin typeface="맑은 고딕" pitchFamily="50" charset="-127"/>
                          <a:ea typeface="맑은 고딕" pitchFamily="50" charset="-127"/>
                        </a:rPr>
                        <a:t>trainig</a:t>
                      </a:r>
                      <a:endParaRPr lang="en-US" altLang="ko-KR" sz="1100" baseline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Attend a meeting from any place</a:t>
                      </a:r>
                    </a:p>
                    <a:p>
                      <a:pPr algn="l" latinLnBrk="1"/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Avoid unneeded trips</a:t>
                      </a:r>
                    </a:p>
                  </a:txBody>
                  <a:tcPr anchor="ctr"/>
                </a:tc>
              </a:tr>
              <a:tr h="30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endParaRPr lang="en-US" altLang="ko-KR" sz="12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smtClean="0">
                          <a:latin typeface="맑은 고딕" pitchFamily="50" charset="-127"/>
                          <a:ea typeface="맑은 고딕" pitchFamily="50" charset="-127"/>
                        </a:rPr>
                        <a:t>규모</a:t>
                      </a:r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Unknown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Up to 7M</a:t>
                      </a:r>
                      <a:endParaRPr lang="ko-KR" altLang="en-US" sz="11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Unknown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150,000</a:t>
                      </a:r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 companies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100,000 accounts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5,000</a:t>
                      </a:r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 ~ 10,000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315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맑은 고딕" pitchFamily="50" charset="-127"/>
                          <a:ea typeface="맑은 고딕" pitchFamily="50" charset="-127"/>
                        </a:rPr>
                        <a:t>플랫폼</a:t>
                      </a:r>
                      <a:endParaRPr lang="ko-KR" altLang="en-US" sz="12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Web</a:t>
                      </a:r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, Mobile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Web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Web,</a:t>
                      </a:r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 Mobile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aseline="0" smtClean="0">
                          <a:latin typeface="맑은 고딕" pitchFamily="50" charset="-127"/>
                          <a:ea typeface="맑은 고딕" pitchFamily="50" charset="-127"/>
                        </a:rPr>
                        <a:t>Web, 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Web, Mobile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Web, Mobile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1161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맑은 고딕" pitchFamily="50" charset="-127"/>
                          <a:ea typeface="맑은 고딕" pitchFamily="50" charset="-127"/>
                        </a:rPr>
                        <a:t>사용</a:t>
                      </a:r>
                      <a:endParaRPr lang="en-US" altLang="ko-KR" sz="12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smtClean="0">
                          <a:latin typeface="맑은 고딕" pitchFamily="50" charset="-127"/>
                          <a:ea typeface="맑은 고딕" pitchFamily="50" charset="-127"/>
                        </a:rPr>
                        <a:t>비용</a:t>
                      </a:r>
                      <a:endParaRPr lang="en-US" altLang="ko-KR" sz="120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5GB: Free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25GB:</a:t>
                      </a:r>
                      <a:r>
                        <a:rPr lang="en-US" altLang="ko-KR" sz="1100" b="0" i="0" kern="1200" baseline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$2.49/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month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100GB: $4.99/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month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16TB:</a:t>
                      </a:r>
                      <a:r>
                        <a:rPr lang="en-US" altLang="ko-KR" sz="1100" b="0" i="0" kern="1200" baseline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$799/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month</a:t>
                      </a:r>
                      <a:endParaRPr lang="en-US" altLang="ko-KR" sz="800" baseline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Express:$20/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month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Premium:$35/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month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Enterprise:</a:t>
                      </a:r>
                    </a:p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$80/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month</a:t>
                      </a:r>
                      <a:endParaRPr lang="ko-KR" altLang="en-US" sz="8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Basic - Free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Premium 8 - $24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per </a:t>
                      </a:r>
                      <a:r>
                        <a:rPr lang="en-US" altLang="ko-KR" sz="800" b="0" i="0" kern="1200" err="1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host,per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month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Premium 25 - $49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per </a:t>
                      </a:r>
                      <a:r>
                        <a:rPr lang="en-US" altLang="ko-KR" sz="800" b="0" i="0" kern="1200" err="1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host,per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month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Premium 100 - $89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per </a:t>
                      </a:r>
                      <a:r>
                        <a:rPr lang="en-US" altLang="ko-KR" sz="800" b="0" i="0" kern="1200" err="1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host,per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0" i="0" kern="1200" err="1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mont</a:t>
                      </a:r>
                      <a:endParaRPr lang="ko-KR" altLang="en-US" sz="8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Free - under</a:t>
                      </a:r>
                      <a:r>
                        <a:rPr lang="en-US" altLang="ko-KR" sz="1100" b="0" i="0" kern="1200" baseline="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5 users</a:t>
                      </a:r>
                      <a:endParaRPr lang="en-US" altLang="ko-KR" sz="1100" b="0" i="0" kern="1200" smtClean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Pro - $5/month per user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Basic: $12/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month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Plus: $24/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month</a:t>
                      </a: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Premium: $49/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month</a:t>
                      </a:r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Max: $99/</a:t>
                      </a:r>
                      <a:r>
                        <a:rPr lang="en-US" altLang="ko-KR" sz="8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month</a:t>
                      </a:r>
                      <a:endParaRPr lang="ko-KR" altLang="en-US" sz="8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kern="1200" smtClean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Free</a:t>
                      </a:r>
                      <a:endParaRPr lang="ko-KR" altLang="en-US" sz="11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경쟁사 분석</a:t>
            </a: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249906"/>
            <a:ext cx="34385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240479"/>
            <a:ext cx="803359" cy="39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1240479"/>
            <a:ext cx="1008112" cy="393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13186" y="1268760"/>
            <a:ext cx="1368152" cy="34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9909" y="1259333"/>
            <a:ext cx="1224136" cy="361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02933" y="1268761"/>
            <a:ext cx="1205282" cy="345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743488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 bwMode="auto">
          <a:xfrm>
            <a:off x="6050604" y="1694817"/>
            <a:ext cx="0" cy="45606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</p:cxnSp>
      <p:sp>
        <p:nvSpPr>
          <p:cNvPr id="8" name="내용 개체 틀 2"/>
          <p:cNvSpPr txBox="1">
            <a:spLocks/>
          </p:cNvSpPr>
          <p:nvPr/>
        </p:nvSpPr>
        <p:spPr bwMode="gray">
          <a:xfrm>
            <a:off x="371475" y="2752191"/>
            <a:ext cx="255270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기업</a:t>
            </a:r>
            <a:r>
              <a:rPr lang="en-US" altLang="ko-KR" sz="1600" b="1" kern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공공기관</a:t>
            </a:r>
            <a:endParaRPr lang="en-US" altLang="ko-KR" sz="1600" b="1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 1</a:t>
            </a: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회 이상 회의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회의 진행 효율 불만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수직적인 회의 문화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회의록 정리 필요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개인</a:t>
            </a:r>
            <a:r>
              <a:rPr lang="en-US" altLang="ko-KR" sz="1600" b="1" kern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비영리</a:t>
            </a:r>
            <a:r>
              <a:rPr lang="en-US" altLang="ko-KR" sz="1600" b="1" kern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교육 기관</a:t>
            </a:r>
            <a:endParaRPr lang="en-US" altLang="ko-KR" sz="1600" b="1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체계적이지 못한 회의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회의 진행 효율 불만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회의 일정 관리 미비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endParaRPr lang="en-US" altLang="ko-KR" sz="1600" b="1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gray">
          <a:xfrm>
            <a:off x="3189288" y="2752191"/>
            <a:ext cx="280382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ko-KR" sz="1600" b="1" kern="0" smtClean="0">
                <a:latin typeface="맑은 고딕" pitchFamily="50" charset="-127"/>
                <a:ea typeface="맑은 고딕" pitchFamily="50" charset="-127"/>
              </a:rPr>
              <a:t>Collaboration Tool</a:t>
            </a:r>
          </a:p>
          <a:p>
            <a:pPr marL="190500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  - Google Docs, </a:t>
            </a:r>
            <a:r>
              <a:rPr lang="en-US" altLang="ko-KR" sz="1400" kern="0" err="1" smtClean="0">
                <a:latin typeface="맑은 고딕" pitchFamily="50" charset="-127"/>
                <a:ea typeface="맑은 고딕" pitchFamily="50" charset="-127"/>
              </a:rPr>
              <a:t>Zoho</a:t>
            </a: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, Campfire</a:t>
            </a:r>
          </a:p>
          <a:p>
            <a:pPr marL="647700" lvl="1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온라인 협업 도구 제공</a:t>
            </a:r>
            <a:endParaRPr lang="en-US" altLang="ko-KR" sz="1600" b="1" kern="0" smtClean="0">
              <a:latin typeface="맑은 고딕" pitchFamily="50" charset="-127"/>
              <a:ea typeface="맑은 고딕" pitchFamily="50" charset="-127"/>
            </a:endParaRPr>
          </a:p>
          <a:p>
            <a:pPr marL="190500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ko-KR" sz="1600" b="1" kern="0" smtClean="0">
                <a:latin typeface="맑은 고딕" pitchFamily="50" charset="-127"/>
                <a:ea typeface="맑은 고딕" pitchFamily="50" charset="-127"/>
              </a:rPr>
              <a:t>Web Conferencing Tool</a:t>
            </a:r>
          </a:p>
          <a:p>
            <a:pPr marL="190500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defRPr/>
            </a:pPr>
            <a:r>
              <a:rPr lang="en-US" altLang="ko-KR" sz="1600" b="1" kern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- WebEx, </a:t>
            </a:r>
            <a:r>
              <a:rPr lang="en-US" altLang="ko-KR" sz="1400" kern="0" err="1" smtClean="0">
                <a:latin typeface="맑은 고딕" pitchFamily="50" charset="-127"/>
                <a:ea typeface="맑은 고딕" pitchFamily="50" charset="-127"/>
              </a:rPr>
              <a:t>Meetecho</a:t>
            </a:r>
            <a:endParaRPr lang="en-US" altLang="ko-KR" sz="1400" ker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웹 기반 원격회의 솔루션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회의 도구 제공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190500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회의</a:t>
            </a:r>
            <a:r>
              <a:rPr lang="en-US" altLang="ko-KR" sz="1600" b="1" kern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관리 솔루션</a:t>
            </a:r>
            <a:endParaRPr lang="en-US" altLang="ko-KR" sz="1600" b="1" kern="0" smtClean="0">
              <a:latin typeface="맑은 고딕" pitchFamily="50" charset="-127"/>
              <a:ea typeface="맑은 고딕" pitchFamily="50" charset="-127"/>
            </a:endParaRPr>
          </a:p>
          <a:p>
            <a:pPr marL="190500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  - e-CWM</a:t>
            </a:r>
          </a:p>
          <a:p>
            <a:pPr marL="647700" lvl="1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웹 기반 솔루션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구조화된 절차 제공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190500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defRPr/>
            </a:pP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190500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	</a:t>
            </a:r>
            <a:endParaRPr lang="en-US" altLang="ko-KR" sz="1400" ker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endParaRPr lang="en-US" altLang="ko-KR" sz="1600" ker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lnSpc>
                <a:spcPct val="80000"/>
              </a:lnSpc>
              <a:spcBef>
                <a:spcPct val="60000"/>
              </a:spcBef>
              <a:buClr>
                <a:schemeClr val="accent1"/>
              </a:buClr>
              <a:defRPr/>
            </a:pPr>
            <a:endParaRPr lang="ko-KR" altLang="en-US" sz="1600" ker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 bwMode="gray">
          <a:xfrm>
            <a:off x="6209134" y="2680182"/>
            <a:ext cx="2664296" cy="329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회의 진행 </a:t>
            </a:r>
            <a:r>
              <a:rPr lang="ko-KR" altLang="en-US" sz="1600" b="1" kern="0" err="1" smtClean="0">
                <a:latin typeface="맑은 고딕" pitchFamily="50" charset="-127"/>
                <a:ea typeface="맑은 고딕" pitchFamily="50" charset="-127"/>
              </a:rPr>
              <a:t>코칭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 서비스</a:t>
            </a:r>
            <a:endParaRPr lang="en-US" altLang="ko-KR" sz="1600" b="1" ker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전자화된 회의 도구 제공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그룹 관리 기능 제공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회의 준비 도구 제공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회의록 생성 및 공유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err="1" smtClean="0">
                <a:latin typeface="맑은 고딕" pitchFamily="50" charset="-127"/>
                <a:ea typeface="맑은 고딕" pitchFamily="50" charset="-127"/>
              </a:rPr>
              <a:t>퍼실리테이션</a:t>
            </a: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 적용</a:t>
            </a:r>
            <a:endParaRPr lang="en-US" altLang="ko-KR" sz="1400" kern="0" smtClea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평가 </a:t>
            </a: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400" kern="0" smtClean="0">
                <a:latin typeface="맑은 고딕" pitchFamily="50" charset="-127"/>
                <a:ea typeface="맑은 고딕" pitchFamily="50" charset="-127"/>
              </a:rPr>
              <a:t>보상 시스템 제공</a:t>
            </a:r>
            <a:endParaRPr lang="en-US" altLang="ko-KR" sz="1400" ker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endParaRPr lang="en-US" altLang="ko-KR" sz="1400" ker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endParaRPr lang="en-US" altLang="ko-KR" sz="1600" b="1" kern="0">
              <a:latin typeface="맑은 고딕" pitchFamily="50" charset="-127"/>
              <a:ea typeface="맑은 고딕" pitchFamily="50" charset="-127"/>
            </a:endParaRPr>
          </a:p>
          <a:p>
            <a:pPr marL="647700" lvl="1" indent="-190500" eaLnBrk="0" hangingPunct="0">
              <a:spcBef>
                <a:spcPct val="60000"/>
              </a:spcBef>
              <a:buClr>
                <a:schemeClr val="accent1"/>
              </a:buClr>
              <a:defRPr/>
            </a:pPr>
            <a:endParaRPr lang="ko-KR" altLang="en-US" sz="1600" ker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448494" y="1730126"/>
            <a:ext cx="2133600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Customer</a:t>
            </a:r>
          </a:p>
          <a:p>
            <a:pPr algn="ctr">
              <a:defRPr/>
            </a:pP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고객</a:t>
            </a:r>
            <a:endParaRPr lang="en-US" altLang="ko-KR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3499470" y="1730126"/>
            <a:ext cx="2133600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Competitor</a:t>
            </a:r>
          </a:p>
          <a:p>
            <a:pPr algn="ctr">
              <a:defRPr/>
            </a:pP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경쟁 대상</a:t>
            </a:r>
            <a:endParaRPr lang="en-US" altLang="ko-KR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6497166" y="1730126"/>
            <a:ext cx="2133600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Company</a:t>
            </a:r>
          </a:p>
          <a:p>
            <a:pPr algn="ctr">
              <a:defRPr/>
            </a:pP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자사</a:t>
            </a:r>
            <a:endParaRPr lang="en-US" altLang="ko-KR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 bwMode="auto">
          <a:xfrm>
            <a:off x="3040287" y="1694817"/>
            <a:ext cx="0" cy="45606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</p:cxnSp>
      <p:sp>
        <p:nvSpPr>
          <p:cNvPr id="19" name="직사각형 18"/>
          <p:cNvSpPr>
            <a:spLocks noChangeArrowheads="1"/>
          </p:cNvSpPr>
          <p:nvPr/>
        </p:nvSpPr>
        <p:spPr bwMode="auto">
          <a:xfrm>
            <a:off x="257175" y="1553027"/>
            <a:ext cx="8629650" cy="4812169"/>
          </a:xfrm>
          <a:prstGeom prst="rect">
            <a:avLst/>
          </a:prstGeom>
          <a:noFill/>
          <a:ln w="12700" algn="ctr">
            <a:solidFill>
              <a:srgbClr val="00206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ea typeface="굴림" charset="-127"/>
            </a:endParaRPr>
          </a:p>
        </p:txBody>
      </p:sp>
      <p:sp>
        <p:nvSpPr>
          <p:cNvPr id="14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ko-KR" smtClean="0"/>
              <a:t>3C </a:t>
            </a:r>
            <a:r>
              <a:rPr lang="ko-KR" altLang="en-US" smtClean="0"/>
              <a:t>분석</a:t>
            </a: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/>
          <p:cNvSpPr/>
          <p:nvPr/>
        </p:nvSpPr>
        <p:spPr bwMode="auto">
          <a:xfrm>
            <a:off x="7670800" y="2263140"/>
            <a:ext cx="1346200" cy="413289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625" y="1804988"/>
            <a:ext cx="8524875" cy="4391025"/>
          </a:xfrm>
        </p:spPr>
        <p:txBody>
          <a:bodyPr/>
          <a:lstStyle/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endParaRPr lang="en-US" altLang="ko-KR" smtClean="0"/>
          </a:p>
          <a:p>
            <a:pPr marL="534987" lvl="1" indent="-342900">
              <a:buNone/>
            </a:pPr>
            <a:endParaRPr lang="en-US" altLang="ko-KR" smtClean="0"/>
          </a:p>
          <a:p>
            <a:endParaRPr lang="ko-KR" altLang="en-US"/>
          </a:p>
        </p:txBody>
      </p:sp>
      <p:sp>
        <p:nvSpPr>
          <p:cNvPr id="6" name="모서리가 둥근 직사각형 5"/>
          <p:cNvSpPr>
            <a:spLocks noChangeArrowheads="1"/>
          </p:cNvSpPr>
          <p:nvPr/>
        </p:nvSpPr>
        <p:spPr bwMode="auto">
          <a:xfrm>
            <a:off x="1672977" y="1689100"/>
            <a:ext cx="5604123" cy="368300"/>
          </a:xfrm>
          <a:prstGeom prst="roundRect">
            <a:avLst>
              <a:gd name="adj" fmla="val 16667"/>
            </a:avLst>
          </a:prstGeom>
          <a:noFill/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/>
            <a:r>
              <a:rPr lang="ko-KR" altLang="en-US" sz="2000" b="1" smtClean="0">
                <a:latin typeface="맑은 고딕" pitchFamily="50" charset="-127"/>
                <a:ea typeface="맑은 고딕" pitchFamily="50" charset="-127"/>
              </a:rPr>
              <a:t>오케스트라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1605980" y="3021234"/>
            <a:ext cx="56838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9" name="TextBox 8"/>
          <p:cNvSpPr txBox="1"/>
          <p:nvPr/>
        </p:nvSpPr>
        <p:spPr>
          <a:xfrm>
            <a:off x="1612493" y="2284760"/>
            <a:ext cx="400110" cy="86360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ko-KR" altLang="en-US" sz="140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1300" y="3182144"/>
            <a:ext cx="564952" cy="546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A</a:t>
            </a:r>
          </a:p>
          <a:p>
            <a:pPr algn="ctr" eaLnBrk="1" hangingPunct="1">
              <a:lnSpc>
                <a:spcPct val="70000"/>
              </a:lnSpc>
            </a:pPr>
            <a:r>
              <a:rPr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P</a:t>
            </a:r>
          </a:p>
          <a:p>
            <a:pPr algn="ctr" eaLnBrk="1" hangingPunct="1">
              <a:lnSpc>
                <a:spcPct val="70000"/>
              </a:lnSpc>
            </a:pPr>
            <a:r>
              <a:rPr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P</a:t>
            </a:r>
            <a:endParaRPr lang="ko-KR" altLang="en-US" sz="1400">
              <a:effectLst>
                <a:outerShdw blurRad="38100" dist="38100" dir="2700000" algn="tl">
                  <a:srgbClr val="C0C0C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4666410" y="3169444"/>
            <a:ext cx="2535237" cy="50405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Android </a:t>
            </a:r>
            <a:r>
              <a:rPr lang="en-US" altLang="ko-KR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4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iOS</a:t>
            </a:r>
            <a:r>
              <a:rPr lang="en-US" altLang="ko-KR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APP</a:t>
            </a:r>
            <a:endParaRPr lang="ko-KR" altLang="en-US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1946822" y="3169445"/>
            <a:ext cx="2574377" cy="50405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Web Service</a:t>
            </a:r>
            <a:endParaRPr lang="en-US" altLang="ko-KR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2493" y="3931938"/>
            <a:ext cx="400110" cy="74166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defRPr/>
            </a:pPr>
            <a:r>
              <a:rPr lang="ko-KR" altLang="en-US" sz="140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콘텐츠</a:t>
            </a:r>
            <a:endParaRPr lang="ko-KR" altLang="en-US" sz="140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22872" y="5230392"/>
            <a:ext cx="400110" cy="86360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ko-KR" altLang="en-US" sz="140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시스템</a:t>
            </a:r>
            <a:endParaRPr lang="ko-KR" altLang="en-US" sz="140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5992159" y="4840113"/>
            <a:ext cx="1165434" cy="6629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회의결과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Module</a:t>
            </a: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373456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결과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554304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그룹 정보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관리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5923657" y="3940876"/>
            <a:ext cx="1240631" cy="6456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퍼실리테이터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463880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관리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3267074" y="3940876"/>
            <a:ext cx="1240631" cy="6456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Ice Breaking</a:t>
            </a: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4595365" y="3940876"/>
            <a:ext cx="1240631" cy="6456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</a:t>
            </a:r>
            <a:r>
              <a:rPr lang="ko-KR" altLang="en-US" sz="12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상황별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644728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퍼실리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테이션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도움말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모서리가 둥근 직사각형 48"/>
          <p:cNvSpPr>
            <a:spLocks noChangeArrowheads="1"/>
          </p:cNvSpPr>
          <p:nvPr/>
        </p:nvSpPr>
        <p:spPr bwMode="auto">
          <a:xfrm>
            <a:off x="101601" y="1689100"/>
            <a:ext cx="1219200" cy="368300"/>
          </a:xfrm>
          <a:prstGeom prst="roundRect">
            <a:avLst>
              <a:gd name="adj" fmla="val 16667"/>
            </a:avLst>
          </a:prstGeom>
          <a:noFill/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Supplier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139209" y="2592388"/>
            <a:ext cx="965691" cy="87947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개발자</a:t>
            </a:r>
            <a:endParaRPr lang="ko-KR" altLang="en-US" sz="1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139209" y="3848101"/>
            <a:ext cx="965691" cy="879475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퍼실리</a:t>
            </a:r>
            <a:endParaRPr lang="en-US" altLang="ko-KR" sz="16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6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테이터</a:t>
            </a:r>
            <a:endParaRPr lang="ko-KR" altLang="en-US" sz="1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139209" y="5103813"/>
            <a:ext cx="965691" cy="88106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퍼실리</a:t>
            </a:r>
            <a:endParaRPr lang="en-US" altLang="ko-KR" sz="16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600" b="1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테이터</a:t>
            </a:r>
            <a:endParaRPr lang="en-US" altLang="ko-KR" sz="16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협회</a:t>
            </a:r>
            <a:endParaRPr lang="ko-KR" altLang="en-US" sz="1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961004" y="2533650"/>
            <a:ext cx="7915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회의</a:t>
            </a:r>
            <a:endParaRPr lang="en-US" altLang="ko-KR" sz="1000" b="1" smtClean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도구</a:t>
            </a:r>
            <a:endParaRPr lang="en-US" altLang="ko-KR" sz="1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1011804" y="3813175"/>
            <a:ext cx="689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인적 자원</a:t>
            </a:r>
            <a:endParaRPr lang="en-US" altLang="ko-KR" sz="1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1103879" y="4333875"/>
            <a:ext cx="581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중개 서비스</a:t>
            </a:r>
            <a:endParaRPr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모서리가 둥근 직사각형 73"/>
          <p:cNvSpPr>
            <a:spLocks noChangeArrowheads="1"/>
          </p:cNvSpPr>
          <p:nvPr/>
        </p:nvSpPr>
        <p:spPr bwMode="auto">
          <a:xfrm>
            <a:off x="7635875" y="1689100"/>
            <a:ext cx="1419225" cy="368300"/>
          </a:xfrm>
          <a:prstGeom prst="roundRect">
            <a:avLst>
              <a:gd name="adj" fmla="val 16667"/>
            </a:avLst>
          </a:prstGeom>
          <a:noFill/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/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Customer</a:t>
            </a:r>
            <a:endParaRPr lang="ko-KR" altLang="en-US" sz="2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 bwMode="auto">
          <a:xfrm>
            <a:off x="7740646" y="3415665"/>
            <a:ext cx="1204913" cy="78581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공공기관</a:t>
            </a:r>
            <a:endParaRPr lang="ko-KR" altLang="en-US" sz="1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7740646" y="2376488"/>
            <a:ext cx="1204913" cy="78581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기업</a:t>
            </a:r>
            <a:endParaRPr lang="ko-KR" altLang="en-US" sz="1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1011804" y="3117850"/>
            <a:ext cx="727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ko-KR" sz="1000" b="1" smtClean="0">
                <a:latin typeface="맑은 고딕" pitchFamily="50" charset="-127"/>
                <a:ea typeface="맑은 고딕" pitchFamily="50" charset="-127"/>
              </a:rPr>
              <a:t>API</a:t>
            </a:r>
          </a:p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sz="1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1000125" y="5083175"/>
            <a:ext cx="689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인적 자원</a:t>
            </a:r>
            <a:endParaRPr lang="en-US" altLang="ko-KR" sz="1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117600" y="5629275"/>
            <a:ext cx="581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중개 서비스</a:t>
            </a:r>
            <a:endParaRPr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111"/>
          <p:cNvGrpSpPr/>
          <p:nvPr/>
        </p:nvGrpSpPr>
        <p:grpSpPr>
          <a:xfrm>
            <a:off x="7243061" y="3187156"/>
            <a:ext cx="389664" cy="140970"/>
            <a:chOff x="7110979" y="2889250"/>
            <a:chExt cx="552450" cy="171450"/>
          </a:xfrm>
        </p:grpSpPr>
        <p:cxnSp>
          <p:nvCxnSpPr>
            <p:cNvPr id="94" name="직선 화살표 연결선 93"/>
            <p:cNvCxnSpPr/>
            <p:nvPr/>
          </p:nvCxnSpPr>
          <p:spPr bwMode="auto">
            <a:xfrm>
              <a:off x="7120504" y="2889250"/>
              <a:ext cx="54292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직선 화살표 연결선 94"/>
            <p:cNvCxnSpPr/>
            <p:nvPr/>
          </p:nvCxnSpPr>
          <p:spPr bwMode="auto">
            <a:xfrm flipH="1">
              <a:off x="7110979" y="3060700"/>
              <a:ext cx="55245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7107804" y="2780121"/>
            <a:ext cx="689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솔루션</a:t>
            </a:r>
            <a:endParaRPr lang="en-US" altLang="ko-KR" sz="1000" b="1" smtClean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sz="1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7060181" y="3361055"/>
            <a:ext cx="8210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솔루션</a:t>
            </a:r>
            <a:endParaRPr lang="en-US" altLang="ko-KR" sz="1000" b="1" smtClean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비용</a:t>
            </a:r>
            <a:endParaRPr lang="en-US" altLang="ko-KR" sz="1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7082404" y="4894853"/>
            <a:ext cx="689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err="1" smtClean="0">
                <a:latin typeface="맑은 고딕" pitchFamily="50" charset="-127"/>
                <a:ea typeface="맑은 고딕" pitchFamily="50" charset="-127"/>
              </a:rPr>
              <a:t>퍼실리테이터</a:t>
            </a:r>
            <a:endParaRPr lang="en-US" altLang="ko-KR" sz="1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7174479" y="5486673"/>
            <a:ext cx="581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중개 수수료</a:t>
            </a:r>
            <a:endParaRPr lang="en-US" altLang="ko-KR" sz="1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 bwMode="auto">
          <a:xfrm>
            <a:off x="283032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도구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1926084" y="2333554"/>
            <a:ext cx="766316" cy="56204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기획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1938783" y="3940876"/>
            <a:ext cx="1240631" cy="6456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기법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grpSp>
        <p:nvGrpSpPr>
          <p:cNvPr id="7" name="그룹 127"/>
          <p:cNvGrpSpPr/>
          <p:nvPr/>
        </p:nvGrpSpPr>
        <p:grpSpPr>
          <a:xfrm>
            <a:off x="7243061" y="5317128"/>
            <a:ext cx="389664" cy="140970"/>
            <a:chOff x="7110979" y="2889250"/>
            <a:chExt cx="552450" cy="171450"/>
          </a:xfrm>
        </p:grpSpPr>
        <p:cxnSp>
          <p:nvCxnSpPr>
            <p:cNvPr id="129" name="직선 화살표 연결선 128"/>
            <p:cNvCxnSpPr/>
            <p:nvPr/>
          </p:nvCxnSpPr>
          <p:spPr bwMode="auto">
            <a:xfrm>
              <a:off x="7120504" y="2889250"/>
              <a:ext cx="54292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0" name="직선 화살표 연결선 129"/>
            <p:cNvCxnSpPr/>
            <p:nvPr/>
          </p:nvCxnSpPr>
          <p:spPr bwMode="auto">
            <a:xfrm flipH="1">
              <a:off x="7110979" y="3060700"/>
              <a:ext cx="55245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cxnSp>
        <p:nvCxnSpPr>
          <p:cNvPr id="143" name="직선 연결선 142"/>
          <p:cNvCxnSpPr/>
          <p:nvPr/>
        </p:nvCxnSpPr>
        <p:spPr bwMode="auto">
          <a:xfrm>
            <a:off x="1691680" y="3789040"/>
            <a:ext cx="56838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44" name="직선 연결선 143"/>
          <p:cNvCxnSpPr/>
          <p:nvPr/>
        </p:nvCxnSpPr>
        <p:spPr bwMode="auto">
          <a:xfrm>
            <a:off x="1631380" y="4703074"/>
            <a:ext cx="568382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grpSp>
        <p:nvGrpSpPr>
          <p:cNvPr id="11" name="그룹 144"/>
          <p:cNvGrpSpPr/>
          <p:nvPr/>
        </p:nvGrpSpPr>
        <p:grpSpPr>
          <a:xfrm>
            <a:off x="1141980" y="2940050"/>
            <a:ext cx="438811" cy="158750"/>
            <a:chOff x="7110979" y="2889250"/>
            <a:chExt cx="552450" cy="171450"/>
          </a:xfrm>
        </p:grpSpPr>
        <p:cxnSp>
          <p:nvCxnSpPr>
            <p:cNvPr id="146" name="직선 화살표 연결선 145"/>
            <p:cNvCxnSpPr/>
            <p:nvPr/>
          </p:nvCxnSpPr>
          <p:spPr bwMode="auto">
            <a:xfrm>
              <a:off x="7120504" y="2889250"/>
              <a:ext cx="54292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7" name="직선 화살표 연결선 146"/>
            <p:cNvCxnSpPr/>
            <p:nvPr/>
          </p:nvCxnSpPr>
          <p:spPr bwMode="auto">
            <a:xfrm flipH="1">
              <a:off x="7110979" y="3060700"/>
              <a:ext cx="55245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13" name="그룹 147"/>
          <p:cNvGrpSpPr/>
          <p:nvPr/>
        </p:nvGrpSpPr>
        <p:grpSpPr>
          <a:xfrm>
            <a:off x="1141980" y="4210050"/>
            <a:ext cx="438811" cy="158750"/>
            <a:chOff x="7110979" y="2889250"/>
            <a:chExt cx="552450" cy="171450"/>
          </a:xfrm>
        </p:grpSpPr>
        <p:cxnSp>
          <p:nvCxnSpPr>
            <p:cNvPr id="149" name="직선 화살표 연결선 148"/>
            <p:cNvCxnSpPr/>
            <p:nvPr/>
          </p:nvCxnSpPr>
          <p:spPr bwMode="auto">
            <a:xfrm>
              <a:off x="7120504" y="2889250"/>
              <a:ext cx="54292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0" name="직선 화살표 연결선 149"/>
            <p:cNvCxnSpPr/>
            <p:nvPr/>
          </p:nvCxnSpPr>
          <p:spPr bwMode="auto">
            <a:xfrm flipH="1">
              <a:off x="7110979" y="3060700"/>
              <a:ext cx="55245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15" name="그룹 150"/>
          <p:cNvGrpSpPr/>
          <p:nvPr/>
        </p:nvGrpSpPr>
        <p:grpSpPr>
          <a:xfrm>
            <a:off x="1141980" y="5480050"/>
            <a:ext cx="438811" cy="158750"/>
            <a:chOff x="7110979" y="2889250"/>
            <a:chExt cx="552450" cy="171450"/>
          </a:xfrm>
        </p:grpSpPr>
        <p:cxnSp>
          <p:nvCxnSpPr>
            <p:cNvPr id="152" name="직선 화살표 연결선 151"/>
            <p:cNvCxnSpPr/>
            <p:nvPr/>
          </p:nvCxnSpPr>
          <p:spPr bwMode="auto">
            <a:xfrm>
              <a:off x="7120504" y="2889250"/>
              <a:ext cx="54292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3" name="직선 화살표 연결선 152"/>
            <p:cNvCxnSpPr/>
            <p:nvPr/>
          </p:nvCxnSpPr>
          <p:spPr bwMode="auto">
            <a:xfrm flipH="1">
              <a:off x="7110979" y="3060700"/>
              <a:ext cx="55245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76" name="모서리가 둥근 직사각형 75"/>
          <p:cNvSpPr/>
          <p:nvPr/>
        </p:nvSpPr>
        <p:spPr bwMode="auto">
          <a:xfrm>
            <a:off x="7740646" y="5494020"/>
            <a:ext cx="1204913" cy="78581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교육 기관</a:t>
            </a:r>
            <a:endParaRPr lang="en-US" altLang="ko-KR" sz="16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비영리 단체</a:t>
            </a:r>
            <a:endParaRPr lang="ko-KR" altLang="en-US" sz="1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7740646" y="4454842"/>
            <a:ext cx="1204913" cy="785812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개인</a:t>
            </a:r>
            <a:endParaRPr lang="ko-KR" altLang="en-US" sz="1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3316758" y="4840113"/>
            <a:ext cx="1165434" cy="6629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회의진행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관리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Module</a:t>
            </a: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4654459" y="4840113"/>
            <a:ext cx="1165434" cy="6629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</a:t>
            </a: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준비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Module</a:t>
            </a: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1966406" y="4854253"/>
            <a:ext cx="1165434" cy="6629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평가</a:t>
            </a: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보상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Module</a:t>
            </a:r>
          </a:p>
        </p:txBody>
      </p:sp>
      <p:sp>
        <p:nvSpPr>
          <p:cNvPr id="90" name="모서리가 둥근 직사각형 89"/>
          <p:cNvSpPr/>
          <p:nvPr/>
        </p:nvSpPr>
        <p:spPr bwMode="auto">
          <a:xfrm>
            <a:off x="5992159" y="5629647"/>
            <a:ext cx="1165434" cy="6629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그룹 관리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Module</a:t>
            </a: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1979057" y="5629647"/>
            <a:ext cx="1165434" cy="6629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회의 도구</a:t>
            </a:r>
            <a:endParaRPr lang="en-US" altLang="ko-KR" sz="1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Module</a:t>
            </a:r>
          </a:p>
        </p:txBody>
      </p:sp>
      <p:sp>
        <p:nvSpPr>
          <p:cNvPr id="68" name="제목 1"/>
          <p:cNvSpPr>
            <a:spLocks noGrp="1"/>
          </p:cNvSpPr>
          <p:nvPr/>
        </p:nvSpPr>
        <p:spPr bwMode="gray">
          <a:xfrm>
            <a:off x="317509" y="214290"/>
            <a:ext cx="554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ko-KR" altLang="en-US" smtClean="0"/>
              <a:t>비즈니스 모델</a:t>
            </a:r>
            <a:endParaRPr lang="ko-KR" altLang="en-US"/>
          </a:p>
        </p:txBody>
      </p:sp>
      <p:sp>
        <p:nvSpPr>
          <p:cNvPr id="72" name="모서리가 둥근 직사각형 70"/>
          <p:cNvSpPr/>
          <p:nvPr/>
        </p:nvSpPr>
        <p:spPr bwMode="auto">
          <a:xfrm>
            <a:off x="3347864" y="5629647"/>
            <a:ext cx="2520280" cy="6629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DBMS</a:t>
            </a:r>
          </a:p>
        </p:txBody>
      </p:sp>
    </p:spTree>
  </p:cSld>
  <p:clrMapOvr>
    <a:masterClrMapping/>
  </p:clrMapOvr>
  <p:transition advTm="11076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">
  <a:themeElements>
    <a:clrScheme name="powerpoint-template-24 8">
      <a:dk1>
        <a:srgbClr val="4D4D4D"/>
      </a:dk1>
      <a:lt1>
        <a:srgbClr val="FFFFFF"/>
      </a:lt1>
      <a:dk2>
        <a:srgbClr val="4D4D4D"/>
      </a:dk2>
      <a:lt2>
        <a:srgbClr val="032D50"/>
      </a:lt2>
      <a:accent1>
        <a:srgbClr val="2B6B95"/>
      </a:accent1>
      <a:accent2>
        <a:srgbClr val="073A61"/>
      </a:accent2>
      <a:accent3>
        <a:srgbClr val="FFFFFF"/>
      </a:accent3>
      <a:accent4>
        <a:srgbClr val="404040"/>
      </a:accent4>
      <a:accent5>
        <a:srgbClr val="ACBAC8"/>
      </a:accent5>
      <a:accent6>
        <a:srgbClr val="063457"/>
      </a:accent6>
      <a:hlink>
        <a:srgbClr val="155480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4B8ACD"/>
        </a:lt2>
        <a:accent1>
          <a:srgbClr val="5C98C2"/>
        </a:accent1>
        <a:accent2>
          <a:srgbClr val="93BAD6"/>
        </a:accent2>
        <a:accent3>
          <a:srgbClr val="FFFFFF"/>
        </a:accent3>
        <a:accent4>
          <a:srgbClr val="404040"/>
        </a:accent4>
        <a:accent5>
          <a:srgbClr val="B5CADD"/>
        </a:accent5>
        <a:accent6>
          <a:srgbClr val="85A8C2"/>
        </a:accent6>
        <a:hlink>
          <a:srgbClr val="AECDE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114682"/>
        </a:lt2>
        <a:accent1>
          <a:srgbClr val="295B99"/>
        </a:accent1>
        <a:accent2>
          <a:srgbClr val="406DA6"/>
        </a:accent2>
        <a:accent3>
          <a:srgbClr val="FFFFFF"/>
        </a:accent3>
        <a:accent4>
          <a:srgbClr val="404040"/>
        </a:accent4>
        <a:accent5>
          <a:srgbClr val="ACB5CA"/>
        </a:accent5>
        <a:accent6>
          <a:srgbClr val="396296"/>
        </a:accent6>
        <a:hlink>
          <a:srgbClr val="5F84B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1984CC"/>
        </a:lt2>
        <a:accent1>
          <a:srgbClr val="0960AF"/>
        </a:accent1>
        <a:accent2>
          <a:srgbClr val="05438C"/>
        </a:accent2>
        <a:accent3>
          <a:srgbClr val="FFFFFF"/>
        </a:accent3>
        <a:accent4>
          <a:srgbClr val="404040"/>
        </a:accent4>
        <a:accent5>
          <a:srgbClr val="AAB6D4"/>
        </a:accent5>
        <a:accent6>
          <a:srgbClr val="043C7E"/>
        </a:accent6>
        <a:hlink>
          <a:srgbClr val="0230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032D50"/>
        </a:lt2>
        <a:accent1>
          <a:srgbClr val="2B6B95"/>
        </a:accent1>
        <a:accent2>
          <a:srgbClr val="073A61"/>
        </a:accent2>
        <a:accent3>
          <a:srgbClr val="FFFFFF"/>
        </a:accent3>
        <a:accent4>
          <a:srgbClr val="404040"/>
        </a:accent4>
        <a:accent5>
          <a:srgbClr val="ACBAC8"/>
        </a:accent5>
        <a:accent6>
          <a:srgbClr val="063457"/>
        </a:accent6>
        <a:hlink>
          <a:srgbClr val="15548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3356</TotalTime>
  <Words>2046</Words>
  <Application>Microsoft Office PowerPoint</Application>
  <PresentationFormat>화면 슬라이드 쇼(4:3)</PresentationFormat>
  <Paragraphs>798</Paragraphs>
  <Slides>24</Slides>
  <Notes>14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powerpoint-template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경쟁사 분석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오케스트라</dc:title>
  <dc:creator>Registered User</dc:creator>
  <cp:lastModifiedBy>godong</cp:lastModifiedBy>
  <cp:revision>445</cp:revision>
  <dcterms:created xsi:type="dcterms:W3CDTF">2013-03-26T01:19:46Z</dcterms:created>
  <dcterms:modified xsi:type="dcterms:W3CDTF">2013-06-20T05:29:00Z</dcterms:modified>
</cp:coreProperties>
</file>